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76" r:id="rId11"/>
    <p:sldId id="264" r:id="rId12"/>
    <p:sldId id="265" r:id="rId13"/>
    <p:sldId id="266" r:id="rId14"/>
    <p:sldId id="267" r:id="rId15"/>
    <p:sldId id="278" r:id="rId16"/>
    <p:sldId id="279" r:id="rId17"/>
    <p:sldId id="268" r:id="rId18"/>
    <p:sldId id="277" r:id="rId19"/>
    <p:sldId id="280" r:id="rId20"/>
    <p:sldId id="269" r:id="rId21"/>
    <p:sldId id="281" r:id="rId22"/>
    <p:sldId id="282" r:id="rId23"/>
    <p:sldId id="283" r:id="rId24"/>
    <p:sldId id="341" r:id="rId25"/>
    <p:sldId id="284" r:id="rId26"/>
    <p:sldId id="342" r:id="rId27"/>
    <p:sldId id="270" r:id="rId28"/>
    <p:sldId id="285" r:id="rId29"/>
    <p:sldId id="271" r:id="rId30"/>
    <p:sldId id="272" r:id="rId31"/>
    <p:sldId id="273" r:id="rId32"/>
    <p:sldId id="286" r:id="rId33"/>
    <p:sldId id="274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02" r:id="rId43"/>
    <p:sldId id="303" r:id="rId44"/>
    <p:sldId id="30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12" r:id="rId53"/>
    <p:sldId id="305" r:id="rId54"/>
    <p:sldId id="306" r:id="rId55"/>
    <p:sldId id="309" r:id="rId56"/>
    <p:sldId id="307" r:id="rId57"/>
    <p:sldId id="308" r:id="rId58"/>
    <p:sldId id="310" r:id="rId59"/>
    <p:sldId id="311" r:id="rId60"/>
    <p:sldId id="313" r:id="rId61"/>
    <p:sldId id="314" r:id="rId62"/>
    <p:sldId id="316" r:id="rId63"/>
    <p:sldId id="317" r:id="rId64"/>
    <p:sldId id="318" r:id="rId65"/>
    <p:sldId id="315" r:id="rId66"/>
    <p:sldId id="319" r:id="rId67"/>
    <p:sldId id="321" r:id="rId68"/>
    <p:sldId id="320" r:id="rId69"/>
    <p:sldId id="322" r:id="rId70"/>
    <p:sldId id="323" r:id="rId71"/>
    <p:sldId id="326" r:id="rId72"/>
    <p:sldId id="324" r:id="rId73"/>
    <p:sldId id="325" r:id="rId74"/>
    <p:sldId id="333" r:id="rId75"/>
    <p:sldId id="332" r:id="rId76"/>
    <p:sldId id="327" r:id="rId77"/>
    <p:sldId id="328" r:id="rId78"/>
    <p:sldId id="329" r:id="rId79"/>
    <p:sldId id="330" r:id="rId80"/>
    <p:sldId id="331" r:id="rId81"/>
    <p:sldId id="334" r:id="rId82"/>
    <p:sldId id="335" r:id="rId83"/>
    <p:sldId id="336" r:id="rId84"/>
    <p:sldId id="337" r:id="rId85"/>
    <p:sldId id="338" r:id="rId86"/>
    <p:sldId id="339" r:id="rId87"/>
    <p:sldId id="340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>
        <p:scale>
          <a:sx n="101" d="100"/>
          <a:sy n="101" d="100"/>
        </p:scale>
        <p:origin x="-10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1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7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05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3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7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63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1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3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9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4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1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7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7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82D60-1FEC-4F3A-9840-5EBA82115C3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3B49-F045-4232-8327-E08CB3A14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3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5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5741" y="9305"/>
            <a:ext cx="15239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7664" y="-193349"/>
            <a:ext cx="9815802" cy="1825096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From Boo to Boo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Hoo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5069" y="1514141"/>
            <a:ext cx="10627566" cy="6858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Dissecting the circuits involved in the shift from transient to chronic fear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133465" y="1941016"/>
            <a:ext cx="335902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Presented by: Jazmine Yaeger</a:t>
            </a:r>
          </a:p>
        </p:txBody>
      </p:sp>
    </p:spTree>
    <p:extLst>
      <p:ext uri="{BB962C8B-B14F-4D97-AF65-F5344CB8AC3E}">
        <p14:creationId xmlns:p14="http://schemas.microsoft.com/office/powerpoint/2010/main" val="88855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94853" y="254011"/>
            <a:ext cx="12489721" cy="1293028"/>
          </a:xfrm>
        </p:spPr>
        <p:txBody>
          <a:bodyPr/>
          <a:lstStyle/>
          <a:p>
            <a:r>
              <a:rPr lang="en-US" dirty="0"/>
              <a:t>No Matter What...The Amygdala is Involved...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10599" y="1529956"/>
            <a:ext cx="8724900" cy="5348287"/>
            <a:chOff x="141288" y="1274763"/>
            <a:chExt cx="8724900" cy="5348287"/>
          </a:xfrm>
        </p:grpSpPr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0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9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0" name="Oval 4"/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solidFill>
              <a:schemeClr val="bg1"/>
            </a:solidFill>
          </p:grpSpPr>
          <p:sp>
            <p:nvSpPr>
              <p:cNvPr id="106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6" idx="2"/>
              <a:endCxn id="27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" name="Straight Connector 43"/>
            <p:cNvCxnSpPr>
              <a:stCxn id="38" idx="2"/>
              <a:endCxn id="26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24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  <a:endCxn id="23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  <a:endCxn id="17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18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21" idx="6"/>
              <a:endCxn id="29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2" idx="6"/>
              <a:endCxn id="30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Gu</a:t>
              </a:r>
              <a:endParaRPr lang="en-US" alt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57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9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4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0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1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5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6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7" name="TextBox 113"/>
            <p:cNvSpPr txBox="1">
              <a:spLocks noChangeArrowheads="1"/>
            </p:cNvSpPr>
            <p:nvPr/>
          </p:nvSpPr>
          <p:spPr bwMode="auto">
            <a:xfrm>
              <a:off x="7772400" y="5791200"/>
              <a:ext cx="10937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Anxious &amp; 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Depressive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Behaviors</a:t>
              </a:r>
            </a:p>
          </p:txBody>
        </p:sp>
        <p:sp>
          <p:nvSpPr>
            <p:cNvPr id="78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9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0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1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2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3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>
              <a:stCxn id="89" idx="6"/>
              <a:endCxn id="94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/>
            <p:cNvCxnSpPr>
              <a:stCxn id="101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5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c 118"/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590404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5022397" y="1190843"/>
            <a:ext cx="1406748" cy="1030274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5355165" y="1983060"/>
            <a:ext cx="1468127" cy="3049147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5947757" y="1999287"/>
            <a:ext cx="103252" cy="77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 flipV="1">
            <a:off x="5983164" y="1849540"/>
            <a:ext cx="74994" cy="143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rc 136"/>
          <p:cNvSpPr/>
          <p:nvPr/>
        </p:nvSpPr>
        <p:spPr>
          <a:xfrm>
            <a:off x="5139254" y="1592010"/>
            <a:ext cx="1612443" cy="2428685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/>
        </p:nvCxnSpPr>
        <p:spPr>
          <a:xfrm flipV="1">
            <a:off x="5844976" y="1598795"/>
            <a:ext cx="103252" cy="77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 flipV="1">
            <a:off x="5880383" y="1449048"/>
            <a:ext cx="74994" cy="143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 bwMode="auto">
          <a:xfrm>
            <a:off x="5555269" y="1368418"/>
            <a:ext cx="306387" cy="306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" name="Half Frame 32"/>
          <p:cNvSpPr/>
          <p:nvPr/>
        </p:nvSpPr>
        <p:spPr bwMode="auto">
          <a:xfrm rot="3735896">
            <a:off x="5739902" y="1756532"/>
            <a:ext cx="153987" cy="155575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TextBox 82"/>
          <p:cNvSpPr txBox="1">
            <a:spLocks noChangeArrowheads="1"/>
          </p:cNvSpPr>
          <p:nvPr/>
        </p:nvSpPr>
        <p:spPr bwMode="auto">
          <a:xfrm>
            <a:off x="5483889" y="1406387"/>
            <a:ext cx="473100" cy="2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GABA</a:t>
            </a:r>
          </a:p>
        </p:txBody>
      </p:sp>
      <p:cxnSp>
        <p:nvCxnSpPr>
          <p:cNvPr id="145" name="Straight Connector 144"/>
          <p:cNvCxnSpPr>
            <a:cxnSpLocks/>
            <a:stCxn id="140" idx="5"/>
          </p:cNvCxnSpPr>
          <p:nvPr/>
        </p:nvCxnSpPr>
        <p:spPr bwMode="auto">
          <a:xfrm>
            <a:off x="5816787" y="1629937"/>
            <a:ext cx="24770" cy="1044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 bwMode="auto">
          <a:xfrm>
            <a:off x="5608435" y="1807638"/>
            <a:ext cx="306387" cy="3079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7481110" y="5478400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</p:cNvCxnSpPr>
          <p:nvPr/>
        </p:nvCxnSpPr>
        <p:spPr bwMode="auto">
          <a:xfrm>
            <a:off x="5825036" y="2113815"/>
            <a:ext cx="1663475" cy="333779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70"/>
          <p:cNvSpPr txBox="1">
            <a:spLocks noChangeArrowheads="1"/>
          </p:cNvSpPr>
          <p:nvPr/>
        </p:nvSpPr>
        <p:spPr bwMode="auto">
          <a:xfrm>
            <a:off x="5519989" y="1813728"/>
            <a:ext cx="441348" cy="30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B050"/>
                </a:solidFill>
              </a:rPr>
              <a:t>Glu</a:t>
            </a:r>
          </a:p>
        </p:txBody>
      </p: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399561" y="938845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4223598" y="1999287"/>
            <a:ext cx="2665556" cy="4878955"/>
          </a:xfrm>
          <a:prstGeom prst="arc">
            <a:avLst>
              <a:gd name="adj1" fmla="val 16363454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/>
          <p:nvPr/>
        </p:nvCxnSpPr>
        <p:spPr>
          <a:xfrm flipH="1" flipV="1">
            <a:off x="5451565" y="1992194"/>
            <a:ext cx="103252" cy="7749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V="1">
            <a:off x="5465706" y="1842447"/>
            <a:ext cx="74994" cy="14388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Picture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014" y="1102048"/>
            <a:ext cx="2806357" cy="1655751"/>
          </a:xfrm>
          <a:prstGeom prst="rect">
            <a:avLst/>
          </a:prstGeom>
        </p:spPr>
      </p:pic>
      <p:sp>
        <p:nvSpPr>
          <p:cNvPr id="157" name="Cloud 156"/>
          <p:cNvSpPr/>
          <p:nvPr/>
        </p:nvSpPr>
        <p:spPr>
          <a:xfrm>
            <a:off x="8660913" y="5920994"/>
            <a:ext cx="855325" cy="639294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/>
          <p:cNvSpPr/>
          <p:nvPr/>
        </p:nvSpPr>
        <p:spPr>
          <a:xfrm flipH="1">
            <a:off x="10365662" y="5839476"/>
            <a:ext cx="855325" cy="639294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FCE0A149-66C2-4EE3-A551-A89FFC3183B6}"/>
              </a:ext>
            </a:extLst>
          </p:cNvPr>
          <p:cNvSpPr txBox="1"/>
          <p:nvPr/>
        </p:nvSpPr>
        <p:spPr>
          <a:xfrm>
            <a:off x="0" y="6336380"/>
            <a:ext cx="433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Puente, N., </a:t>
            </a:r>
            <a:r>
              <a:rPr lang="en-US" sz="800" dirty="0" err="1"/>
              <a:t>Elezgarai</a:t>
            </a:r>
            <a:r>
              <a:rPr lang="en-US" sz="800" dirty="0"/>
              <a:t>, I., </a:t>
            </a:r>
            <a:r>
              <a:rPr lang="en-US" sz="800" dirty="0" err="1"/>
              <a:t>Lafourcade</a:t>
            </a:r>
            <a:r>
              <a:rPr lang="en-US" sz="800" dirty="0"/>
              <a:t>, M., </a:t>
            </a:r>
            <a:r>
              <a:rPr lang="en-US" sz="800" dirty="0" err="1"/>
              <a:t>Reguero</a:t>
            </a:r>
            <a:r>
              <a:rPr lang="en-US" sz="800" dirty="0"/>
              <a:t>, L., </a:t>
            </a:r>
            <a:r>
              <a:rPr lang="en-US" sz="800" dirty="0" err="1"/>
              <a:t>Marsicano</a:t>
            </a:r>
            <a:r>
              <a:rPr lang="en-US" sz="800" dirty="0"/>
              <a:t>, G., Georges, F., ... &amp; Grandes, P. (2010). Localization and function of the cannabinoid CB1 receptor in the anterolateral bed nucleus of the </a:t>
            </a:r>
            <a:r>
              <a:rPr lang="en-US" sz="800" dirty="0" err="1"/>
              <a:t>stria</a:t>
            </a:r>
            <a:r>
              <a:rPr lang="en-US" sz="800" dirty="0"/>
              <a:t> terminalis. </a:t>
            </a:r>
            <a:r>
              <a:rPr lang="en-US" sz="800" i="1" dirty="0" err="1"/>
              <a:t>PloS</a:t>
            </a:r>
            <a:r>
              <a:rPr lang="en-US" sz="800" i="1" dirty="0"/>
              <a:t> one</a:t>
            </a:r>
            <a:r>
              <a:rPr lang="en-US" sz="800" dirty="0"/>
              <a:t>, </a:t>
            </a:r>
            <a:r>
              <a:rPr lang="en-US" sz="800" i="1" dirty="0"/>
              <a:t>5</a:t>
            </a:r>
            <a:r>
              <a:rPr lang="en-US" sz="800" dirty="0"/>
              <a:t>(1), e8869.</a:t>
            </a:r>
          </a:p>
        </p:txBody>
      </p:sp>
    </p:spTree>
    <p:extLst>
      <p:ext uri="{BB962C8B-B14F-4D97-AF65-F5344CB8AC3E}">
        <p14:creationId xmlns:p14="http://schemas.microsoft.com/office/powerpoint/2010/main" val="27171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7" grpId="0" animBg="1"/>
      <p:bldP spid="140" grpId="0" animBg="1"/>
      <p:bldP spid="141" grpId="0" animBg="1"/>
      <p:bldP spid="142" grpId="0"/>
      <p:bldP spid="146" grpId="0" animBg="1"/>
      <p:bldP spid="147" grpId="0" animBg="1"/>
      <p:bldP spid="150" grpId="0"/>
      <p:bldP spid="151" grpId="0"/>
      <p:bldP spid="152" grpId="0" animBg="1"/>
      <p:bldP spid="157" grpId="0" animBg="1"/>
      <p:bldP spid="158" grpId="0" animBg="1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45193" y="211476"/>
            <a:ext cx="8610600" cy="1293028"/>
          </a:xfrm>
        </p:spPr>
        <p:txBody>
          <a:bodyPr/>
          <a:lstStyle/>
          <a:p>
            <a:r>
              <a:rPr lang="en-US" dirty="0"/>
              <a:t>A Brief Recap...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433" y="1641667"/>
            <a:ext cx="7788348" cy="5024947"/>
          </a:xfrm>
        </p:spPr>
        <p:txBody>
          <a:bodyPr/>
          <a:lstStyle/>
          <a:p>
            <a:r>
              <a:rPr lang="en-US" dirty="0"/>
              <a:t>The expression of fear/anxiety is likely graded response</a:t>
            </a:r>
          </a:p>
          <a:p>
            <a:endParaRPr lang="en-US" dirty="0"/>
          </a:p>
          <a:p>
            <a:r>
              <a:rPr lang="en-US" dirty="0"/>
              <a:t>And...</a:t>
            </a:r>
          </a:p>
          <a:p>
            <a:endParaRPr lang="en-US" dirty="0"/>
          </a:p>
          <a:p>
            <a:r>
              <a:rPr lang="en-US" dirty="0"/>
              <a:t>The amygdala (and BNST) appear to be important</a:t>
            </a:r>
          </a:p>
          <a:p>
            <a:endParaRPr lang="en-US" dirty="0"/>
          </a:p>
          <a:p>
            <a:r>
              <a:rPr lang="en-US" dirty="0"/>
              <a:t>But...</a:t>
            </a:r>
          </a:p>
          <a:p>
            <a:endParaRPr lang="en-US" dirty="0"/>
          </a:p>
          <a:p>
            <a:r>
              <a:rPr lang="en-US" dirty="0"/>
              <a:t> Is there a neurophysiological switch that triggers a fearful stimuli to produce a prolonged response?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213" y="520393"/>
            <a:ext cx="2642634" cy="2994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954" y="3540636"/>
            <a:ext cx="3631810" cy="307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547" y="115781"/>
            <a:ext cx="6477000" cy="1293028"/>
          </a:xfrm>
        </p:spPr>
        <p:txBody>
          <a:bodyPr/>
          <a:lstStyle/>
          <a:p>
            <a:r>
              <a:rPr lang="en-US" dirty="0"/>
              <a:t>The Answer is...Maybe...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93" y="1237631"/>
            <a:ext cx="11972260" cy="1888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Cannabinoid Cb1 receptors in distinct circuits of the extended amygdala determine fear responsiveness to unpredictable threat</a:t>
            </a:r>
          </a:p>
          <a:p>
            <a:pPr marL="0" indent="0" algn="ctr">
              <a:buNone/>
            </a:pPr>
            <a:r>
              <a:rPr lang="en-US" sz="2400" dirty="0"/>
              <a:t>Lange et al.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262" y="3125972"/>
            <a:ext cx="4959219" cy="36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9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72" y="370964"/>
            <a:ext cx="6684335" cy="1293028"/>
          </a:xfrm>
        </p:spPr>
        <p:txBody>
          <a:bodyPr/>
          <a:lstStyle/>
          <a:p>
            <a:r>
              <a:rPr lang="en-US" dirty="0"/>
              <a:t>A Brief Introduction to Endocannabinoids...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Lipid-based neuromodulators</a:t>
            </a:r>
          </a:p>
          <a:p>
            <a:endParaRPr lang="en-US" dirty="0"/>
          </a:p>
          <a:p>
            <a:r>
              <a:rPr lang="en-US" dirty="0"/>
              <a:t>Move in a retrograde manner to inhibit presynaptic cell</a:t>
            </a:r>
          </a:p>
          <a:p>
            <a:endParaRPr lang="en-US" dirty="0"/>
          </a:p>
          <a:p>
            <a:r>
              <a:rPr lang="en-US" dirty="0"/>
              <a:t>Bind to one of two receptors</a:t>
            </a:r>
          </a:p>
          <a:p>
            <a:pPr lvl="1"/>
            <a:r>
              <a:rPr lang="en-US" dirty="0"/>
              <a:t>Cb1</a:t>
            </a:r>
          </a:p>
          <a:p>
            <a:pPr lvl="1"/>
            <a:r>
              <a:rPr lang="en-US" dirty="0"/>
              <a:t>Cb2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THC can bind here too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767" y="600033"/>
            <a:ext cx="2137251" cy="2149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319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Mechoulam</a:t>
            </a:r>
            <a:r>
              <a:rPr lang="en-US" sz="800" dirty="0"/>
              <a:t>, R., et al. (2014). "Early </a:t>
            </a:r>
            <a:r>
              <a:rPr lang="en-US" sz="800" dirty="0" err="1"/>
              <a:t>phytocannabinoid</a:t>
            </a:r>
            <a:r>
              <a:rPr lang="en-US" sz="800" dirty="0"/>
              <a:t> chemistry to endocannabinoids and beyond." </a:t>
            </a:r>
            <a:r>
              <a:rPr lang="en-US" sz="800" u="sng" dirty="0"/>
              <a:t>Nature Reviews Neuroscience </a:t>
            </a:r>
            <a:r>
              <a:rPr lang="en-US" sz="800" b="1" u="sng" dirty="0"/>
              <a:t>15</a:t>
            </a:r>
            <a:r>
              <a:rPr lang="en-US" sz="800" u="sng" dirty="0"/>
              <a:t>: 757.</a:t>
            </a:r>
          </a:p>
          <a:p>
            <a:r>
              <a:rPr lang="en-US" sz="800" dirty="0"/>
              <a:t>Pryce G, Baker D. Potential control of multiple sclerosis by cannabis and the endocannabinoid system. </a:t>
            </a:r>
            <a:r>
              <a:rPr lang="en-US" sz="800" u="sng" dirty="0"/>
              <a:t>CNS </a:t>
            </a:r>
            <a:r>
              <a:rPr lang="en-US" sz="800" u="sng" dirty="0" err="1"/>
              <a:t>Neurol</a:t>
            </a:r>
            <a:r>
              <a:rPr lang="en-US" sz="800" u="sng" dirty="0"/>
              <a:t> </a:t>
            </a:r>
            <a:r>
              <a:rPr lang="en-US" sz="800" u="sng" dirty="0" err="1"/>
              <a:t>Disord</a:t>
            </a:r>
            <a:r>
              <a:rPr lang="en-US" sz="800" u="sng" dirty="0"/>
              <a:t> Drug Targets 11: 624-641.</a:t>
            </a:r>
          </a:p>
          <a:p>
            <a:endParaRPr lang="en-US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493" y="2968032"/>
            <a:ext cx="3232298" cy="1928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022" y="3944471"/>
            <a:ext cx="3577187" cy="24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1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4757" y="222114"/>
            <a:ext cx="12192000" cy="1293028"/>
          </a:xfrm>
        </p:spPr>
        <p:txBody>
          <a:bodyPr>
            <a:normAutofit/>
          </a:bodyPr>
          <a:lstStyle/>
          <a:p>
            <a:r>
              <a:rPr lang="en-US" dirty="0"/>
              <a:t>Where Might The Endocannabinoids be Working in The Fear Circuit?</a:t>
            </a:r>
          </a:p>
        </p:txBody>
      </p:sp>
      <p:pic>
        <p:nvPicPr>
          <p:cNvPr id="6" name="Picture 6" descr="Image result for mouse brai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5861734" y="5457460"/>
            <a:ext cx="762713" cy="457200"/>
          </a:xfrm>
          <a:prstGeom prst="rect">
            <a:avLst/>
          </a:prstGeom>
          <a:noFill/>
        </p:spPr>
      </p:pic>
      <p:pic>
        <p:nvPicPr>
          <p:cNvPr id="10" name="Picture 8" descr="Image result for dead black mou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1089" y="5002189"/>
            <a:ext cx="3400425" cy="1866901"/>
          </a:xfrm>
          <a:prstGeom prst="rect">
            <a:avLst/>
          </a:prstGeom>
          <a:noFill/>
        </p:spPr>
      </p:pic>
      <p:pic>
        <p:nvPicPr>
          <p:cNvPr id="11" name="Picture 4" descr="Image result for c57bl/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3101" y="5234756"/>
            <a:ext cx="3400425" cy="19145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275" y="2576512"/>
            <a:ext cx="3124754" cy="2193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631" y="1704644"/>
            <a:ext cx="3688923" cy="4479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1" y="1926775"/>
            <a:ext cx="6004637" cy="35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3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3.33333E-6 L 8.33333E-7 -0.333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4041" y="126419"/>
            <a:ext cx="11197856" cy="1293028"/>
          </a:xfrm>
        </p:spPr>
        <p:txBody>
          <a:bodyPr>
            <a:normAutofit/>
          </a:bodyPr>
          <a:lstStyle/>
          <a:p>
            <a:r>
              <a:rPr lang="en-US"/>
              <a:t>So...An abundance of Cb1 Receptors are present in the Anterior BNST...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23" y="1631034"/>
            <a:ext cx="10820400" cy="64433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But how do these Cb1 receptors influence fear behavior?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454" y="2155311"/>
            <a:ext cx="2837121" cy="44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8285" y="0"/>
            <a:ext cx="8610600" cy="1293028"/>
          </a:xfrm>
        </p:spPr>
        <p:txBody>
          <a:bodyPr/>
          <a:lstStyle/>
          <a:p>
            <a:r>
              <a:rPr lang="en-US"/>
              <a:t>Stereotaxic Surgery...</a:t>
            </a:r>
          </a:p>
        </p:txBody>
      </p:sp>
      <p:pic>
        <p:nvPicPr>
          <p:cNvPr id="4" name="Picture 4" descr="Image result for stereotaxic surger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0525" y="1522231"/>
            <a:ext cx="3400425" cy="3400426"/>
          </a:xfrm>
          <a:prstGeom prst="rect">
            <a:avLst/>
          </a:prstGeom>
          <a:noFill/>
        </p:spPr>
      </p:pic>
      <p:pic>
        <p:nvPicPr>
          <p:cNvPr id="5" name="Picture 2" descr="Image result for c57bl/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2900" y="4113031"/>
            <a:ext cx="3400425" cy="2552700"/>
          </a:xfrm>
          <a:prstGeom prst="rect">
            <a:avLst/>
          </a:prstGeom>
          <a:noFill/>
        </p:spPr>
      </p:pic>
      <p:pic>
        <p:nvPicPr>
          <p:cNvPr id="6" name="Picture 6" descr="Image result for mouse stereotaxic surg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525" y="2055631"/>
            <a:ext cx="2505075" cy="374332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16" y="1129204"/>
            <a:ext cx="4068455" cy="53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3.75E-6 -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64" y="147679"/>
            <a:ext cx="5881577" cy="1293028"/>
          </a:xfrm>
        </p:spPr>
        <p:txBody>
          <a:bodyPr/>
          <a:lstStyle/>
          <a:p>
            <a:r>
              <a:rPr lang="en-US" dirty="0"/>
              <a:t>The Fear Paradigm...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08" y="1446026"/>
            <a:ext cx="9159254" cy="1413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330" y="3014661"/>
            <a:ext cx="5442209" cy="36215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33330" y="3551715"/>
            <a:ext cx="3190211" cy="2764850"/>
            <a:chOff x="4433330" y="3551715"/>
            <a:chExt cx="3190211" cy="2764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3330" y="3551715"/>
              <a:ext cx="3190211" cy="27648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14" t="40800" r="67812" b="8906"/>
            <a:stretch/>
          </p:blipFill>
          <p:spPr>
            <a:xfrm rot="5400000">
              <a:off x="5276620" y="4684248"/>
              <a:ext cx="390263" cy="282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40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64" y="147679"/>
            <a:ext cx="5881577" cy="1293028"/>
          </a:xfrm>
        </p:spPr>
        <p:txBody>
          <a:bodyPr/>
          <a:lstStyle/>
          <a:p>
            <a:r>
              <a:rPr lang="en-US" dirty="0"/>
              <a:t>The Fear Paradigm...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16787"/>
          <a:stretch/>
        </p:blipFill>
        <p:spPr>
          <a:xfrm>
            <a:off x="1350351" y="1144038"/>
            <a:ext cx="10067760" cy="129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28525"/>
          <a:stretch/>
        </p:blipFill>
        <p:spPr>
          <a:xfrm>
            <a:off x="2662734" y="2563480"/>
            <a:ext cx="7125792" cy="785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821" y="3657593"/>
            <a:ext cx="2163281" cy="21632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341739" y="3593795"/>
            <a:ext cx="3190211" cy="2764850"/>
            <a:chOff x="4433330" y="3551715"/>
            <a:chExt cx="3190211" cy="27648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3330" y="3551715"/>
              <a:ext cx="3190211" cy="27648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14" t="40800" r="67812" b="8906"/>
            <a:stretch/>
          </p:blipFill>
          <p:spPr>
            <a:xfrm rot="5400000">
              <a:off x="5276620" y="4684248"/>
              <a:ext cx="390263" cy="282367"/>
            </a:xfrm>
            <a:prstGeom prst="rect">
              <a:avLst/>
            </a:prstGeom>
          </p:spPr>
        </p:pic>
      </p:grpSp>
      <p:sp>
        <p:nvSpPr>
          <p:cNvPr id="12" name="Lightning Bolt 11"/>
          <p:cNvSpPr/>
          <p:nvPr/>
        </p:nvSpPr>
        <p:spPr>
          <a:xfrm rot="5971290">
            <a:off x="6786271" y="4850235"/>
            <a:ext cx="1576423" cy="126951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mage result for transparent background tear dro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1858" y="5603366"/>
            <a:ext cx="169051" cy="2381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905716" y="3689924"/>
            <a:ext cx="3944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Control Mice = Predictable Tone</a:t>
            </a:r>
          </a:p>
        </p:txBody>
      </p:sp>
    </p:spTree>
    <p:extLst>
      <p:ext uri="{BB962C8B-B14F-4D97-AF65-F5344CB8AC3E}">
        <p14:creationId xmlns:p14="http://schemas.microsoft.com/office/powerpoint/2010/main" val="23494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25E-7 -7.40741E-7 L -6.25E-7 0.533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64" y="147679"/>
            <a:ext cx="5881577" cy="1293028"/>
          </a:xfrm>
        </p:spPr>
        <p:txBody>
          <a:bodyPr/>
          <a:lstStyle/>
          <a:p>
            <a:r>
              <a:rPr lang="en-US" dirty="0"/>
              <a:t>The Fear Paradigm...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330" y="3014661"/>
            <a:ext cx="5442209" cy="3621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02" y="3548659"/>
            <a:ext cx="2163281" cy="21632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65229" y="3551715"/>
            <a:ext cx="3190211" cy="2764850"/>
            <a:chOff x="4433330" y="3551715"/>
            <a:chExt cx="3190211" cy="27648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3330" y="3551715"/>
              <a:ext cx="3190211" cy="27648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14" t="40800" r="67812" b="8906"/>
            <a:stretch/>
          </p:blipFill>
          <p:spPr>
            <a:xfrm rot="5400000">
              <a:off x="5276620" y="4684248"/>
              <a:ext cx="390263" cy="28236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39" y="1440707"/>
            <a:ext cx="6689790" cy="11498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813339" y="4263658"/>
            <a:ext cx="345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Freezing time measured during tone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17788" y="5419552"/>
            <a:ext cx="3944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6 min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36986" y="2087303"/>
            <a:ext cx="3810000" cy="1638300"/>
          </a:xfrm>
          <a:prstGeom prst="rect">
            <a:avLst/>
          </a:prstGeom>
        </p:spPr>
      </p:pic>
      <p:pic>
        <p:nvPicPr>
          <p:cNvPr id="26" name="Picture 25" descr="Image result for transparent background tear dro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105" y="3466213"/>
            <a:ext cx="169051" cy="238125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8965739" y="2427767"/>
            <a:ext cx="3450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AM251 – 15 min before behavioral testing</a:t>
            </a:r>
          </a:p>
        </p:txBody>
      </p:sp>
    </p:spTree>
    <p:extLst>
      <p:ext uri="{BB962C8B-B14F-4D97-AF65-F5344CB8AC3E}">
        <p14:creationId xmlns:p14="http://schemas.microsoft.com/office/powerpoint/2010/main" val="38103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9167E-6 4.81481E-6 L 0.00039 0.17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501" y="3162411"/>
            <a:ext cx="2101229" cy="1400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0"/>
            <a:ext cx="12192000" cy="1293028"/>
          </a:xfrm>
        </p:spPr>
        <p:txBody>
          <a:bodyPr/>
          <a:lstStyle/>
          <a:p>
            <a:r>
              <a:rPr lang="en-US" dirty="0"/>
              <a:t>Contemplating a Fear/Anxiety Gradient...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1" y="3122465"/>
            <a:ext cx="2062070" cy="1114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81337" y="-4174631"/>
            <a:ext cx="1495909" cy="13478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906" y="1343608"/>
            <a:ext cx="172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54803" y="1412031"/>
            <a:ext cx="172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680" y="1806503"/>
            <a:ext cx="1469281" cy="1515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93" y="2015098"/>
            <a:ext cx="1260561" cy="70944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352" y="4445388"/>
            <a:ext cx="2608189" cy="1739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3258" y="3164998"/>
            <a:ext cx="1722465" cy="1777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004" y="3427481"/>
            <a:ext cx="1477779" cy="831691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376" y="3083436"/>
            <a:ext cx="2146193" cy="1430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5122" y="2292648"/>
            <a:ext cx="1053029" cy="10863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5270" y="2411023"/>
            <a:ext cx="903440" cy="508454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4472" y="4624038"/>
            <a:ext cx="2466975" cy="1847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1804" y="4273853"/>
            <a:ext cx="1053029" cy="1086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952" y="4424127"/>
            <a:ext cx="903440" cy="50845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5904" y="2246576"/>
            <a:ext cx="1053029" cy="10863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52" y="2396850"/>
            <a:ext cx="903440" cy="508454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2522" y="4104180"/>
            <a:ext cx="2662903" cy="26740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5012" y="2396850"/>
            <a:ext cx="2326175" cy="23998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158" y="3322323"/>
            <a:ext cx="1142055" cy="6169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2867" y="2534666"/>
            <a:ext cx="926800" cy="9561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8695" y="2670429"/>
            <a:ext cx="795143" cy="447504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1446" y="2577198"/>
            <a:ext cx="1451035" cy="1448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575"/>
          <a:stretch/>
        </p:blipFill>
        <p:spPr>
          <a:xfrm>
            <a:off x="3367131" y="1658674"/>
            <a:ext cx="5723707" cy="46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3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114"/>
            <a:ext cx="11506200" cy="1293028"/>
          </a:xfrm>
        </p:spPr>
        <p:txBody>
          <a:bodyPr>
            <a:normAutofit fontScale="90000"/>
          </a:bodyPr>
          <a:lstStyle/>
          <a:p>
            <a:r>
              <a:rPr lang="en-US"/>
              <a:t>So...Blocking CB1 receptors in the BNST Shifts behavior to a Phasic Fear Response...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1784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But...On which connections are the Cb1 receptors located?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03" y="2299706"/>
            <a:ext cx="3778988" cy="4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8285" y="0"/>
            <a:ext cx="8610600" cy="1293028"/>
          </a:xfrm>
        </p:spPr>
        <p:txBody>
          <a:bodyPr/>
          <a:lstStyle/>
          <a:p>
            <a:r>
              <a:rPr lang="en-US"/>
              <a:t>Stereotaxic Surgery...</a:t>
            </a:r>
          </a:p>
        </p:txBody>
      </p:sp>
      <p:pic>
        <p:nvPicPr>
          <p:cNvPr id="4" name="Picture 4" descr="Image result for stereotaxic surger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0525" y="1522231"/>
            <a:ext cx="3400425" cy="3400426"/>
          </a:xfrm>
          <a:prstGeom prst="rect">
            <a:avLst/>
          </a:prstGeom>
          <a:noFill/>
        </p:spPr>
      </p:pic>
      <p:pic>
        <p:nvPicPr>
          <p:cNvPr id="5" name="Picture 2" descr="Image result for c57bl/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2900" y="4113031"/>
            <a:ext cx="3400425" cy="2552700"/>
          </a:xfrm>
          <a:prstGeom prst="rect">
            <a:avLst/>
          </a:prstGeom>
          <a:noFill/>
        </p:spPr>
      </p:pic>
      <p:pic>
        <p:nvPicPr>
          <p:cNvPr id="6" name="Picture 6" descr="Image result for mouse stereotaxic surg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525" y="2055631"/>
            <a:ext cx="2505075" cy="37433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672925" y="428626"/>
            <a:ext cx="3810000" cy="1638300"/>
          </a:xfrm>
          <a:prstGeom prst="rect">
            <a:avLst/>
          </a:prstGeom>
        </p:spPr>
      </p:pic>
      <p:pic>
        <p:nvPicPr>
          <p:cNvPr id="8" name="Picture 7" descr="Image result for transparent background tear d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044" y="1807536"/>
            <a:ext cx="169051" cy="2381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77925" y="2376445"/>
            <a:ext cx="4171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Amygdalar Targets Unilaterally – </a:t>
            </a:r>
          </a:p>
          <a:p>
            <a:pPr algn="ctr"/>
            <a:r>
              <a:rPr lang="en-US" sz="2000" b="1"/>
              <a:t>AAV</a:t>
            </a:r>
            <a:r>
              <a:rPr lang="en-US" sz="2000" b="1" baseline="-25000"/>
              <a:t>6</a:t>
            </a:r>
            <a:r>
              <a:rPr lang="en-US" sz="2000" b="1"/>
              <a:t>-Syn-hChR(H134R)-eYFP</a:t>
            </a:r>
          </a:p>
        </p:txBody>
      </p:sp>
      <p:pic>
        <p:nvPicPr>
          <p:cNvPr id="11" name="Picture 10" descr="Image result for clock transparent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9594" y="3331535"/>
            <a:ext cx="1409700" cy="14097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94385" y="4846744"/>
            <a:ext cx="41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5-7 Weeks</a:t>
            </a:r>
          </a:p>
        </p:txBody>
      </p:sp>
    </p:spTree>
    <p:extLst>
      <p:ext uri="{BB962C8B-B14F-4D97-AF65-F5344CB8AC3E}">
        <p14:creationId xmlns:p14="http://schemas.microsoft.com/office/powerpoint/2010/main" val="381758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3.75E-6 -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1.48148E-6 L 0.00039 0.1719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8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8285" y="63798"/>
            <a:ext cx="12674638" cy="1293028"/>
          </a:xfrm>
        </p:spPr>
        <p:txBody>
          <a:bodyPr/>
          <a:lstStyle/>
          <a:p>
            <a:r>
              <a:rPr lang="en-US"/>
              <a:t>A Brief Description of Optogenetics...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6" y="1237717"/>
            <a:ext cx="6581557" cy="5298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3739" y="1228121"/>
            <a:ext cx="8739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</a:rPr>
              <a:t>AAV</a:t>
            </a:r>
            <a:r>
              <a:rPr lang="en-US" sz="4400" b="1" baseline="-25000">
                <a:solidFill>
                  <a:srgbClr val="00B050"/>
                </a:solidFill>
              </a:rPr>
              <a:t>6</a:t>
            </a:r>
            <a:r>
              <a:rPr lang="en-US" sz="4400" b="1"/>
              <a:t>-</a:t>
            </a:r>
            <a:r>
              <a:rPr lang="en-US" sz="4400" b="1">
                <a:solidFill>
                  <a:srgbClr val="7030A0"/>
                </a:solidFill>
              </a:rPr>
              <a:t>Syn</a:t>
            </a:r>
            <a:r>
              <a:rPr lang="en-US" sz="4400" b="1"/>
              <a:t>-</a:t>
            </a:r>
            <a:r>
              <a:rPr lang="en-US" sz="4400" b="1">
                <a:solidFill>
                  <a:srgbClr val="FF0000"/>
                </a:solidFill>
              </a:rPr>
              <a:t>hChR(H134R)</a:t>
            </a:r>
            <a:r>
              <a:rPr lang="en-US" sz="4400" b="1"/>
              <a:t>-</a:t>
            </a:r>
            <a:r>
              <a:rPr lang="en-US" sz="4400" b="1">
                <a:solidFill>
                  <a:srgbClr val="00B0F0"/>
                </a:solidFill>
              </a:rPr>
              <a:t>eYFP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544" y="2105233"/>
            <a:ext cx="111216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>
                <a:solidFill>
                  <a:srgbClr val="00B050"/>
                </a:solidFill>
              </a:rPr>
              <a:t>AAV</a:t>
            </a:r>
            <a:r>
              <a:rPr lang="en-US" sz="2400" baseline="-25000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– Viral Vector</a:t>
            </a:r>
          </a:p>
          <a:p>
            <a:pPr lvl="1"/>
            <a:r>
              <a:rPr lang="en-US" sz="2400" dirty="0"/>
              <a:t>Adeno-associated virus – Serotype 6</a:t>
            </a:r>
          </a:p>
          <a:p>
            <a:pPr lvl="1"/>
            <a:r>
              <a:rPr lang="en-US" sz="2400" dirty="0"/>
              <a:t>	Infects neurons</a:t>
            </a:r>
          </a:p>
          <a:p>
            <a:pPr marL="342900" indent="-342900">
              <a:buAutoNum type="arabicParenR"/>
            </a:pPr>
            <a:r>
              <a:rPr lang="en-US" sz="2400" dirty="0" err="1">
                <a:solidFill>
                  <a:srgbClr val="7030A0"/>
                </a:solidFill>
              </a:rPr>
              <a:t>Syn</a:t>
            </a:r>
            <a:r>
              <a:rPr lang="en-US" sz="2400" dirty="0"/>
              <a:t> – Promoter</a:t>
            </a:r>
          </a:p>
          <a:p>
            <a:pPr lvl="1"/>
            <a:r>
              <a:rPr lang="en-US" sz="2400" dirty="0" err="1"/>
              <a:t>Synapsin</a:t>
            </a:r>
            <a:r>
              <a:rPr lang="en-US" sz="2400" dirty="0"/>
              <a:t> promoter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err="1"/>
              <a:t>Synapsin</a:t>
            </a:r>
            <a:r>
              <a:rPr lang="en-US" sz="2400" dirty="0"/>
              <a:t> protein is involved in vesicular release of neurotransmitters</a:t>
            </a:r>
          </a:p>
          <a:p>
            <a:pPr lvl="1"/>
            <a:r>
              <a:rPr lang="en-US" sz="2400" dirty="0"/>
              <a:t>		Found in all neurons</a:t>
            </a:r>
          </a:p>
          <a:p>
            <a:pPr marL="342900" indent="-342900">
              <a:buAutoNum type="arabicParenR"/>
            </a:pPr>
            <a:r>
              <a:rPr lang="en-US" sz="2400" dirty="0" err="1">
                <a:solidFill>
                  <a:srgbClr val="FF0000"/>
                </a:solidFill>
              </a:rPr>
              <a:t>hChR</a:t>
            </a:r>
            <a:r>
              <a:rPr lang="en-US" sz="2400" dirty="0">
                <a:solidFill>
                  <a:srgbClr val="FF0000"/>
                </a:solidFill>
              </a:rPr>
              <a:t>(134R) </a:t>
            </a:r>
            <a:r>
              <a:rPr lang="en-US" sz="2400" dirty="0"/>
              <a:t>– Light-activated channel construct</a:t>
            </a:r>
          </a:p>
          <a:p>
            <a:pPr lvl="1"/>
            <a:r>
              <a:rPr lang="en-US" sz="2400" dirty="0" err="1"/>
              <a:t>Channelrhodopsin</a:t>
            </a: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 err="1">
                <a:solidFill>
                  <a:srgbClr val="00B0F0"/>
                </a:solidFill>
              </a:rPr>
              <a:t>eYFP</a:t>
            </a:r>
            <a:r>
              <a:rPr lang="en-US" sz="2400" dirty="0"/>
              <a:t> – Fluorescent protein marker</a:t>
            </a:r>
          </a:p>
          <a:p>
            <a:pPr lvl="1"/>
            <a:r>
              <a:rPr lang="en-US" sz="2400" dirty="0"/>
              <a:t>Yellow Fluorescent Protein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476" y="4559822"/>
            <a:ext cx="2962275" cy="1838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42" y="1998916"/>
            <a:ext cx="2954679" cy="192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8C85BA-A60C-4862-8CA6-239F54B00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7639"/>
            <a:ext cx="6166885" cy="675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5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7945" y="85064"/>
            <a:ext cx="12674638" cy="1293028"/>
          </a:xfrm>
        </p:spPr>
        <p:txBody>
          <a:bodyPr/>
          <a:lstStyle/>
          <a:p>
            <a:r>
              <a:rPr lang="en-US"/>
              <a:t>A Brief Description of Electrophysiology...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31" y="1018171"/>
            <a:ext cx="8959635" cy="58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63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79C9BF-BD6E-4DD1-B12E-52C62D98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0791" y="208191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A brief explanation…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A7B55C-B635-4E50-A165-B9B79F7F9906}"/>
              </a:ext>
            </a:extLst>
          </p:cNvPr>
          <p:cNvSpPr txBox="1"/>
          <p:nvPr/>
        </p:nvSpPr>
        <p:spPr>
          <a:xfrm>
            <a:off x="952109" y="1665285"/>
            <a:ext cx="8914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DSE = Depolarization-induced Suppression of Excitation</a:t>
            </a:r>
          </a:p>
          <a:p>
            <a:pPr algn="ctr"/>
            <a:r>
              <a:rPr lang="en-US" sz="2000" b="1" dirty="0"/>
              <a:t>DSI = Depolarization-induced Suppression of Inhibition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65D173-CDF9-41B3-92BF-941C4ABAE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36" y="2622078"/>
            <a:ext cx="6383811" cy="39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90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2307"/>
          <a:stretch/>
        </p:blipFill>
        <p:spPr>
          <a:xfrm>
            <a:off x="534833" y="1816238"/>
            <a:ext cx="3467056" cy="207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594" b="43845"/>
          <a:stretch/>
        </p:blipFill>
        <p:spPr>
          <a:xfrm>
            <a:off x="4362554" y="1794972"/>
            <a:ext cx="3500823" cy="2159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7436" b="16465"/>
          <a:stretch/>
        </p:blipFill>
        <p:spPr>
          <a:xfrm>
            <a:off x="8158392" y="1850045"/>
            <a:ext cx="3618783" cy="204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4618"/>
          <a:stretch/>
        </p:blipFill>
        <p:spPr>
          <a:xfrm>
            <a:off x="2236021" y="3912753"/>
            <a:ext cx="7744385" cy="2573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2600" y="1024263"/>
            <a:ext cx="8322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DSE = Depolarization-induced Suppression of Excitation</a:t>
            </a:r>
          </a:p>
          <a:p>
            <a:pPr algn="ctr"/>
            <a:r>
              <a:rPr lang="en-US" sz="2000" b="1" dirty="0"/>
              <a:t>DSI = Depolarization-induced Suppression of Inhibition</a:t>
            </a:r>
          </a:p>
        </p:txBody>
      </p:sp>
    </p:spTree>
    <p:extLst>
      <p:ext uri="{BB962C8B-B14F-4D97-AF65-F5344CB8AC3E}">
        <p14:creationId xmlns:p14="http://schemas.microsoft.com/office/powerpoint/2010/main" val="4126955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114"/>
            <a:ext cx="12192000" cy="1293028"/>
          </a:xfrm>
        </p:spPr>
        <p:txBody>
          <a:bodyPr>
            <a:noAutofit/>
          </a:bodyPr>
          <a:lstStyle/>
          <a:p>
            <a:pPr algn="ctr"/>
            <a:r>
              <a:rPr lang="en-US" sz="3100"/>
              <a:t>So...C</a:t>
            </a:r>
            <a:r>
              <a:rPr lang="en-US" sz="3100" cap="none"/>
              <a:t>b</a:t>
            </a:r>
            <a:r>
              <a:rPr lang="en-US" sz="3100"/>
              <a:t>1 Receptors inhibit signal generation to the BNST from Both GABA</a:t>
            </a:r>
            <a:r>
              <a:rPr lang="en-US" sz="3100" cap="none"/>
              <a:t>ergic </a:t>
            </a:r>
            <a:r>
              <a:rPr lang="en-US" sz="3100"/>
              <a:t>C</a:t>
            </a:r>
            <a:r>
              <a:rPr lang="en-US" sz="3100" cap="none">
                <a:cs typeface="Times New Roman" panose="02020603050405020304" pitchFamily="18" charset="0"/>
              </a:rPr>
              <a:t>e</a:t>
            </a:r>
            <a:r>
              <a:rPr lang="en-US" sz="3100"/>
              <a:t>A &amp; G</a:t>
            </a:r>
            <a:r>
              <a:rPr lang="en-US" sz="3100" cap="none"/>
              <a:t>lutamatergic</a:t>
            </a:r>
            <a:r>
              <a:rPr lang="en-US" sz="3100"/>
              <a:t> BA Cells...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1784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But...Which BNST cells are involved in these connections?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417" y="2179669"/>
            <a:ext cx="2625552" cy="472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9180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G</a:t>
            </a:r>
            <a:r>
              <a:rPr lang="en-US" sz="3200" cap="none"/>
              <a:t>lutamatergic</a:t>
            </a:r>
            <a:r>
              <a:rPr lang="en-US" sz="3200"/>
              <a:t> Cells from BA Projections possess C</a:t>
            </a:r>
            <a:r>
              <a:rPr lang="en-US" sz="3200" cap="none"/>
              <a:t>b</a:t>
            </a:r>
            <a:r>
              <a:rPr lang="en-US" sz="3200"/>
              <a:t>1 Receptors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9596" b="52264"/>
          <a:stretch/>
        </p:blipFill>
        <p:spPr>
          <a:xfrm>
            <a:off x="2613428" y="2147780"/>
            <a:ext cx="7105677" cy="34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64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49"/>
            <a:ext cx="12192000" cy="1293028"/>
          </a:xfrm>
        </p:spPr>
        <p:txBody>
          <a:bodyPr/>
          <a:lstStyle/>
          <a:p>
            <a:r>
              <a:rPr lang="en-US" dirty="0"/>
              <a:t>Considerations Regarding Fear Circuitry...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4377"/>
            <a:ext cx="10820400" cy="4024125"/>
          </a:xfrm>
        </p:spPr>
        <p:txBody>
          <a:bodyPr/>
          <a:lstStyle/>
          <a:p>
            <a:r>
              <a:rPr lang="en-US" dirty="0"/>
              <a:t>Are fear and anxiety physiologically different?</a:t>
            </a:r>
          </a:p>
        </p:txBody>
      </p:sp>
      <p:pic>
        <p:nvPicPr>
          <p:cNvPr id="4" name="Picture 2" descr="nrn3945-f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3981" y="1990064"/>
            <a:ext cx="2619633" cy="464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kuloth\2015\04-June\04-06-2015\nrn_aop\slides_img\nrn3945-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2" y="2084528"/>
            <a:ext cx="2929267" cy="438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33602" y="1685264"/>
            <a:ext cx="263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Fear Circuitry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2" y="1697666"/>
            <a:ext cx="263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Anxiety Circuitry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32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Tovote</a:t>
            </a:r>
            <a:r>
              <a:rPr lang="en-US" sz="800" dirty="0"/>
              <a:t>, P., et al. (2015). "Neuronal circuits for fear and anxiety." </a:t>
            </a:r>
            <a:r>
              <a:rPr lang="en-US" sz="800" u="sng" dirty="0"/>
              <a:t>Nature Reviews. Neuroscience </a:t>
            </a:r>
            <a:r>
              <a:rPr lang="en-US" sz="800" b="1" u="sng" dirty="0"/>
              <a:t>16(6): 317.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50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288" r="48503"/>
          <a:stretch/>
        </p:blipFill>
        <p:spPr>
          <a:xfrm>
            <a:off x="1981931" y="2064471"/>
            <a:ext cx="7988559" cy="38921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524" y="291996"/>
            <a:ext cx="12113408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G</a:t>
            </a:r>
            <a:r>
              <a:rPr lang="en-US" sz="3200" cap="none" dirty="0"/>
              <a:t>lutamatergic</a:t>
            </a:r>
            <a:r>
              <a:rPr lang="en-US" sz="3200" dirty="0"/>
              <a:t>, but not </a:t>
            </a:r>
            <a:r>
              <a:rPr lang="en-US" sz="3200" dirty="0" err="1"/>
              <a:t>gaba</a:t>
            </a:r>
            <a:r>
              <a:rPr lang="en-US" sz="3200" cap="none" dirty="0" err="1"/>
              <a:t>ergic</a:t>
            </a:r>
            <a:r>
              <a:rPr lang="en-US" sz="3200" dirty="0"/>
              <a:t> Cells from </a:t>
            </a:r>
            <a:r>
              <a:rPr lang="en-US" sz="3200" dirty="0" err="1"/>
              <a:t>C</a:t>
            </a:r>
            <a:r>
              <a:rPr lang="en-US" sz="3200" cap="none" dirty="0" err="1"/>
              <a:t>e</a:t>
            </a:r>
            <a:r>
              <a:rPr lang="en-US" sz="3200" dirty="0" err="1"/>
              <a:t>A</a:t>
            </a:r>
            <a:r>
              <a:rPr lang="en-US" sz="3200" dirty="0"/>
              <a:t> Projections possess C</a:t>
            </a:r>
            <a:r>
              <a:rPr lang="en-US" sz="3200" cap="none" dirty="0"/>
              <a:t>b</a:t>
            </a:r>
            <a:r>
              <a:rPr lang="en-US" sz="3200" dirty="0"/>
              <a:t>1 Receptors</a:t>
            </a:r>
          </a:p>
        </p:txBody>
      </p:sp>
    </p:spTree>
    <p:extLst>
      <p:ext uri="{BB962C8B-B14F-4D97-AF65-F5344CB8AC3E}">
        <p14:creationId xmlns:p14="http://schemas.microsoft.com/office/powerpoint/2010/main" val="3188814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1006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Intra-BNST Stimulation further shows GABA</a:t>
            </a:r>
            <a:r>
              <a:rPr lang="en-US" sz="3200" cap="none" dirty="0"/>
              <a:t>ergic</a:t>
            </a:r>
            <a:r>
              <a:rPr lang="en-US" sz="3200" dirty="0"/>
              <a:t> and G</a:t>
            </a:r>
            <a:r>
              <a:rPr lang="en-US" sz="3200" cap="none" dirty="0"/>
              <a:t>lutamatergic</a:t>
            </a:r>
            <a:r>
              <a:rPr lang="en-US" sz="3200" dirty="0"/>
              <a:t> neurons Contain C</a:t>
            </a:r>
            <a:r>
              <a:rPr lang="en-US" sz="3200" cap="none" dirty="0"/>
              <a:t>b</a:t>
            </a:r>
            <a:r>
              <a:rPr lang="en-US" sz="3200" dirty="0"/>
              <a:t>1 Receptors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599" b="51685"/>
          <a:stretch/>
        </p:blipFill>
        <p:spPr>
          <a:xfrm>
            <a:off x="507930" y="2947428"/>
            <a:ext cx="5330931" cy="274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12" t="50099" r="306" b="-594"/>
          <a:stretch/>
        </p:blipFill>
        <p:spPr>
          <a:xfrm>
            <a:off x="6716785" y="2905704"/>
            <a:ext cx="4979039" cy="27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9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114"/>
            <a:ext cx="12192000" cy="1293028"/>
          </a:xfrm>
        </p:spPr>
        <p:txBody>
          <a:bodyPr>
            <a:noAutofit/>
          </a:bodyPr>
          <a:lstStyle/>
          <a:p>
            <a:pPr algn="ctr"/>
            <a:r>
              <a:rPr lang="en-US" sz="3100" dirty="0"/>
              <a:t>So...C</a:t>
            </a:r>
            <a:r>
              <a:rPr lang="en-US" sz="3100" cap="none" dirty="0"/>
              <a:t>b</a:t>
            </a:r>
            <a:r>
              <a:rPr lang="en-US" sz="3100" dirty="0"/>
              <a:t>1 Receptors are located on projecting BA &amp; </a:t>
            </a:r>
            <a:r>
              <a:rPr lang="en-US" sz="3100" dirty="0" err="1"/>
              <a:t>Cea</a:t>
            </a:r>
            <a:r>
              <a:rPr lang="en-US" sz="3100" dirty="0"/>
              <a:t> presynaptic terminals...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1784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But...Can fear behavior be modified by disrupting these specific connections?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430" y="2452687"/>
            <a:ext cx="4415837" cy="36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131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Simple Explanation of S</a:t>
            </a:r>
            <a:r>
              <a:rPr lang="en-US" cap="none" dirty="0"/>
              <a:t>top</a:t>
            </a:r>
            <a:r>
              <a:rPr lang="en-US" dirty="0"/>
              <a:t>-C</a:t>
            </a:r>
            <a:r>
              <a:rPr lang="en-US" cap="none" dirty="0"/>
              <a:t>B</a:t>
            </a:r>
            <a:r>
              <a:rPr lang="en-US" dirty="0"/>
              <a:t>1 and </a:t>
            </a:r>
            <a:br>
              <a:rPr lang="en-US" dirty="0"/>
            </a:br>
            <a:r>
              <a:rPr lang="en-US" dirty="0"/>
              <a:t>c</a:t>
            </a:r>
            <a:r>
              <a:rPr lang="en-US" cap="none" dirty="0"/>
              <a:t>b</a:t>
            </a:r>
            <a:r>
              <a:rPr lang="en-US" dirty="0"/>
              <a:t>1-</a:t>
            </a:r>
            <a:r>
              <a:rPr lang="en-US" cap="none" dirty="0"/>
              <a:t>flx</a:t>
            </a:r>
            <a:r>
              <a:rPr lang="en-US" dirty="0"/>
              <a:t> mice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96157" y="2907784"/>
            <a:ext cx="6096000" cy="4067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481"/>
          <a:stretch/>
        </p:blipFill>
        <p:spPr>
          <a:xfrm>
            <a:off x="442120" y="3311822"/>
            <a:ext cx="3172933" cy="302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5053" y="1876648"/>
            <a:ext cx="3776774" cy="287034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37979" y="2190089"/>
            <a:ext cx="5869781" cy="3477845"/>
            <a:chOff x="2884814" y="2177443"/>
            <a:chExt cx="5869781" cy="34778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4814" y="2177443"/>
              <a:ext cx="5869781" cy="347784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147237" y="2296633"/>
              <a:ext cx="1681870" cy="1015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2120" y="1589569"/>
            <a:ext cx="585444" cy="517452"/>
            <a:chOff x="442120" y="1589569"/>
            <a:chExt cx="585444" cy="517452"/>
          </a:xfrm>
        </p:grpSpPr>
        <p:sp>
          <p:nvSpPr>
            <p:cNvPr id="16" name="Rectangle 15"/>
            <p:cNvSpPr/>
            <p:nvPr/>
          </p:nvSpPr>
          <p:spPr>
            <a:xfrm>
              <a:off x="648037" y="1636689"/>
              <a:ext cx="166594" cy="4303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2120" y="1596659"/>
              <a:ext cx="188492" cy="51036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39072" y="1589569"/>
              <a:ext cx="188492" cy="51036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/>
          <p:cNvCxnSpPr>
            <a:endCxn id="17" idx="4"/>
          </p:cNvCxnSpPr>
          <p:nvPr/>
        </p:nvCxnSpPr>
        <p:spPr>
          <a:xfrm flipH="1" flipV="1">
            <a:off x="536366" y="2107021"/>
            <a:ext cx="491198" cy="5404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943951" y="2057400"/>
            <a:ext cx="79140" cy="5901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4631" y="2632207"/>
            <a:ext cx="66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loxP</a:t>
            </a:r>
          </a:p>
        </p:txBody>
      </p:sp>
      <p:cxnSp>
        <p:nvCxnSpPr>
          <p:cNvPr id="28" name="Straight Arrow Connector 27"/>
          <p:cNvCxnSpPr>
            <a:endCxn id="16" idx="3"/>
          </p:cNvCxnSpPr>
          <p:nvPr/>
        </p:nvCxnSpPr>
        <p:spPr>
          <a:xfrm flipH="1">
            <a:off x="814631" y="1711076"/>
            <a:ext cx="677074" cy="140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22539" y="1550238"/>
            <a:ext cx="74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Stop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16280" y="3382950"/>
            <a:ext cx="164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Cb1 Gene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16280" y="5755997"/>
            <a:ext cx="217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Stop-Cb1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46772" y="4636882"/>
            <a:ext cx="33111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Introduction of AAV-Cre removes Stop cassette</a:t>
            </a:r>
          </a:p>
        </p:txBody>
      </p:sp>
      <p:sp>
        <p:nvSpPr>
          <p:cNvPr id="35" name="Oval 34"/>
          <p:cNvSpPr/>
          <p:nvPr/>
        </p:nvSpPr>
        <p:spPr>
          <a:xfrm>
            <a:off x="9204719" y="1596659"/>
            <a:ext cx="258255" cy="47033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846219" y="1610836"/>
            <a:ext cx="258255" cy="47033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455046" y="5762843"/>
            <a:ext cx="331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Cb1-flx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57597" y="4636662"/>
            <a:ext cx="33111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Introduction of AAV-</a:t>
            </a:r>
            <a:r>
              <a:rPr lang="en-US" sz="3200" dirty="0" err="1"/>
              <a:t>Cre</a:t>
            </a:r>
            <a:r>
              <a:rPr lang="en-US" sz="3200" dirty="0"/>
              <a:t> removes Cb1 gene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76917" y="3288626"/>
            <a:ext cx="2619235" cy="62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7BE3154A-76D9-4A88-9EAE-4FE36CF58B98}"/>
              </a:ext>
            </a:extLst>
          </p:cNvPr>
          <p:cNvSpPr/>
          <p:nvPr/>
        </p:nvSpPr>
        <p:spPr>
          <a:xfrm rot="3381004">
            <a:off x="8370992" y="2408685"/>
            <a:ext cx="518475" cy="1645261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8D953E-328A-4575-BF6C-7CF67412AEB2}"/>
              </a:ext>
            </a:extLst>
          </p:cNvPr>
          <p:cNvSpPr txBox="1"/>
          <p:nvPr/>
        </p:nvSpPr>
        <p:spPr>
          <a:xfrm rot="19695192">
            <a:off x="8246904" y="3434661"/>
            <a:ext cx="135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GENE</a:t>
            </a:r>
          </a:p>
        </p:txBody>
      </p:sp>
    </p:spTree>
    <p:extLst>
      <p:ext uri="{BB962C8B-B14F-4D97-AF65-F5344CB8AC3E}">
        <p14:creationId xmlns:p14="http://schemas.microsoft.com/office/powerpoint/2010/main" val="36288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125 -3.7037E-6 C 0.18099 -3.7037E-6 0.25 -0.06898 0.25 -0.125 L 0.25 -0.2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16979 -4.44444E-6 C 0.24583 -4.44444E-6 0.33971 0.06899 0.33971 0.125 L 0.33971 0.25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25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35234 0.2481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2407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23724 0.2460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1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/>
      <p:bldP spid="38" grpId="0"/>
      <p:bldP spid="39" grpId="0" animBg="1"/>
      <p:bldP spid="3" grpId="0" animBg="1"/>
      <p:bldP spid="3" grpId="1" animBg="1"/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662980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Aav-C</a:t>
            </a:r>
            <a:r>
              <a:rPr lang="en-US" sz="3200" cap="none" dirty="0" err="1"/>
              <a:t>re</a:t>
            </a:r>
            <a:r>
              <a:rPr lang="en-US" sz="3200" dirty="0"/>
              <a:t> rescues C</a:t>
            </a:r>
            <a:r>
              <a:rPr lang="en-US" sz="3200" cap="none" dirty="0"/>
              <a:t>b</a:t>
            </a:r>
            <a:r>
              <a:rPr lang="en-US" sz="3200" dirty="0"/>
              <a:t>1 expression &amp; Activity in Stop-C</a:t>
            </a:r>
            <a:r>
              <a:rPr lang="en-US" sz="3200" cap="none" dirty="0"/>
              <a:t>b</a:t>
            </a:r>
            <a:r>
              <a:rPr lang="en-US" sz="3200" dirty="0"/>
              <a:t>1 Mice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5" y="2546503"/>
            <a:ext cx="7771864" cy="386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19" y="2087009"/>
            <a:ext cx="3094076" cy="46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6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5908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Aav-C</a:t>
            </a:r>
            <a:r>
              <a:rPr lang="en-US" sz="3200" cap="none" dirty="0" err="1"/>
              <a:t>re</a:t>
            </a:r>
            <a:r>
              <a:rPr lang="en-US" sz="3200" dirty="0"/>
              <a:t> rescues C</a:t>
            </a:r>
            <a:r>
              <a:rPr lang="en-US" sz="3200" cap="none" dirty="0"/>
              <a:t>b</a:t>
            </a:r>
            <a:r>
              <a:rPr lang="en-US" sz="3200" dirty="0"/>
              <a:t>1-induced fear response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54" y="1489435"/>
            <a:ext cx="4549410" cy="50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68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08457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Blockade of Receptors rescued by </a:t>
            </a:r>
            <a:r>
              <a:rPr lang="en-US" sz="3200" dirty="0" err="1"/>
              <a:t>Aav-C</a:t>
            </a:r>
            <a:r>
              <a:rPr lang="en-US" sz="3200" cap="none" dirty="0" err="1"/>
              <a:t>re</a:t>
            </a:r>
            <a:r>
              <a:rPr lang="en-US" sz="3200" dirty="0"/>
              <a:t> reintroduces phasic fear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84" y="1819374"/>
            <a:ext cx="4789199" cy="47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48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51895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Aav-C</a:t>
            </a:r>
            <a:r>
              <a:rPr lang="en-US" sz="3200" cap="none" dirty="0" err="1"/>
              <a:t>re</a:t>
            </a:r>
            <a:r>
              <a:rPr lang="en-US" sz="3200" dirty="0"/>
              <a:t> induces phasic fear response in C</a:t>
            </a:r>
            <a:r>
              <a:rPr lang="en-US" sz="3200" cap="none" dirty="0"/>
              <a:t>b</a:t>
            </a:r>
            <a:r>
              <a:rPr lang="en-US" sz="3200" dirty="0"/>
              <a:t>1-</a:t>
            </a:r>
            <a:r>
              <a:rPr lang="en-US" sz="3200" cap="none" dirty="0"/>
              <a:t>flx</a:t>
            </a:r>
            <a:r>
              <a:rPr lang="en-US" sz="3200" dirty="0"/>
              <a:t> mice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5"/>
          <a:stretch/>
        </p:blipFill>
        <p:spPr>
          <a:xfrm>
            <a:off x="3682767" y="1508289"/>
            <a:ext cx="4356993" cy="50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40"/>
            <a:ext cx="12192000" cy="1293028"/>
          </a:xfrm>
        </p:spPr>
        <p:txBody>
          <a:bodyPr>
            <a:noAutofit/>
          </a:bodyPr>
          <a:lstStyle/>
          <a:p>
            <a:pPr algn="ctr"/>
            <a:r>
              <a:rPr lang="en-US" sz="3100" dirty="0"/>
              <a:t>So...C</a:t>
            </a:r>
            <a:r>
              <a:rPr lang="en-US" sz="3100" cap="none" dirty="0"/>
              <a:t>b</a:t>
            </a:r>
            <a:r>
              <a:rPr lang="en-US" sz="3100" dirty="0"/>
              <a:t>1 Receptors are essential for the transition to prolonged fear 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1784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But...Are which Cb1 expressions/connections are the important ones:</a:t>
            </a:r>
          </a:p>
          <a:p>
            <a:pPr marL="0" indent="0">
              <a:buNone/>
            </a:pPr>
            <a:r>
              <a:rPr lang="en-US" dirty="0"/>
              <a:t>	…those on BA projections (glutamatergic)?</a:t>
            </a:r>
          </a:p>
          <a:p>
            <a:pPr marL="0" indent="0">
              <a:buNone/>
            </a:pPr>
            <a:r>
              <a:rPr lang="en-US" dirty="0"/>
              <a:t>	…those on </a:t>
            </a:r>
            <a:r>
              <a:rPr lang="en-US" dirty="0" err="1"/>
              <a:t>CeA</a:t>
            </a:r>
            <a:r>
              <a:rPr lang="en-US" dirty="0"/>
              <a:t> projections (GABAergic)?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35B6F7-F573-4D94-929B-C3B6EB35A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34" y="3303464"/>
            <a:ext cx="2916124" cy="3201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7E985E-427E-4939-8C01-5C8CDA890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33" y="3179185"/>
            <a:ext cx="2647376" cy="33448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C6079BD-3207-429B-8721-27EAF9C64D0E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3610468" y="4903980"/>
            <a:ext cx="727490" cy="1176307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4A363C-71C0-4387-B806-D2EC49343022}"/>
              </a:ext>
            </a:extLst>
          </p:cNvPr>
          <p:cNvSpPr txBox="1"/>
          <p:nvPr/>
        </p:nvSpPr>
        <p:spPr>
          <a:xfrm>
            <a:off x="3678077" y="3996965"/>
            <a:ext cx="1525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Stop-Cb1 rescued in only Glutamate cells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3E93DB5-5268-4D62-AA5F-CD0D99E1AC48}"/>
              </a:ext>
            </a:extLst>
          </p:cNvPr>
          <p:cNvCxnSpPr>
            <a:cxnSpLocks/>
          </p:cNvCxnSpPr>
          <p:nvPr/>
        </p:nvCxnSpPr>
        <p:spPr>
          <a:xfrm flipH="1">
            <a:off x="9164421" y="4903980"/>
            <a:ext cx="950540" cy="114017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F2F9E3-5530-4C81-9A1B-C3B9ACF71C07}"/>
              </a:ext>
            </a:extLst>
          </p:cNvPr>
          <p:cNvSpPr txBox="1"/>
          <p:nvPr/>
        </p:nvSpPr>
        <p:spPr>
          <a:xfrm>
            <a:off x="9486554" y="4130513"/>
            <a:ext cx="1525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Stop-Cb1 rescued in only GABA cells</a:t>
            </a:r>
          </a:p>
        </p:txBody>
      </p:sp>
    </p:spTree>
    <p:extLst>
      <p:ext uri="{BB962C8B-B14F-4D97-AF65-F5344CB8AC3E}">
        <p14:creationId xmlns:p14="http://schemas.microsoft.com/office/powerpoint/2010/main" val="363900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6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Rescue of S</a:t>
            </a:r>
            <a:r>
              <a:rPr lang="en-US" sz="3200" cap="none" dirty="0"/>
              <a:t>top</a:t>
            </a:r>
            <a:r>
              <a:rPr lang="en-US" sz="3200" dirty="0"/>
              <a:t>-C</a:t>
            </a:r>
            <a:r>
              <a:rPr lang="en-US" sz="3200" cap="none" dirty="0"/>
              <a:t>b</a:t>
            </a:r>
            <a:r>
              <a:rPr lang="en-US" sz="3200" dirty="0"/>
              <a:t>1 in G</a:t>
            </a:r>
            <a:r>
              <a:rPr lang="en-US" sz="3200" cap="none" dirty="0"/>
              <a:t>lutamatergic</a:t>
            </a:r>
            <a:r>
              <a:rPr lang="en-US" sz="3200" dirty="0"/>
              <a:t> and </a:t>
            </a:r>
            <a:r>
              <a:rPr lang="en-US" sz="3200" dirty="0" err="1"/>
              <a:t>Gaba</a:t>
            </a:r>
            <a:r>
              <a:rPr lang="en-US" sz="3200" cap="none" dirty="0" err="1"/>
              <a:t>ergic</a:t>
            </a:r>
            <a:r>
              <a:rPr lang="en-US" sz="3200" dirty="0"/>
              <a:t> cells partially reinstates prolonged fear responses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C5F5D1-2438-4B09-B969-1C18EA26A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54" y="1833455"/>
            <a:ext cx="6289302" cy="49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25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49"/>
            <a:ext cx="12192000" cy="1293028"/>
          </a:xfrm>
        </p:spPr>
        <p:txBody>
          <a:bodyPr/>
          <a:lstStyle/>
          <a:p>
            <a:r>
              <a:rPr lang="en-US" dirty="0"/>
              <a:t>Considerations Regarding Fear Circuitry...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4377"/>
            <a:ext cx="10820400" cy="4024125"/>
          </a:xfrm>
        </p:spPr>
        <p:txBody>
          <a:bodyPr/>
          <a:lstStyle/>
          <a:p>
            <a:r>
              <a:rPr lang="en-US" dirty="0"/>
              <a:t>Are fear and anxiety physiologically different?</a:t>
            </a:r>
          </a:p>
          <a:p>
            <a:r>
              <a:rPr lang="en-US" dirty="0"/>
              <a:t>Is social stress different from generalized stress?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83" y="2134807"/>
            <a:ext cx="7818388" cy="4464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0634" y="6616998"/>
            <a:ext cx="12099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Etkin</a:t>
            </a:r>
            <a:r>
              <a:rPr lang="en-US" sz="800" dirty="0"/>
              <a:t>, A. and T. D. Wager (2007). "Functional neuroimaging of anxiety: a meta-analysis of emotional processing in PTSD, social anxiety disorder, and specific phobia." </a:t>
            </a:r>
            <a:r>
              <a:rPr lang="en-US" sz="800" u="sng" dirty="0"/>
              <a:t>American Journal of Psychiatry </a:t>
            </a:r>
            <a:r>
              <a:rPr lang="en-US" sz="800" b="1" u="sng" dirty="0"/>
              <a:t>164</a:t>
            </a:r>
            <a:r>
              <a:rPr lang="en-US" sz="800" u="sng" dirty="0"/>
              <a:t>(10): 1476-1488.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8117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40"/>
            <a:ext cx="12192000" cy="1293028"/>
          </a:xfrm>
        </p:spPr>
        <p:txBody>
          <a:bodyPr>
            <a:noAutofit/>
          </a:bodyPr>
          <a:lstStyle/>
          <a:p>
            <a:pPr algn="ctr"/>
            <a:r>
              <a:rPr lang="en-US" sz="3100" dirty="0"/>
              <a:t>So...both connections from the BA and </a:t>
            </a:r>
            <a:r>
              <a:rPr lang="en-US" sz="3100" dirty="0" err="1"/>
              <a:t>C</a:t>
            </a:r>
            <a:r>
              <a:rPr lang="en-US" sz="3100" cap="none" dirty="0" err="1"/>
              <a:t>e</a:t>
            </a:r>
            <a:r>
              <a:rPr lang="en-US" sz="3100" dirty="0" err="1"/>
              <a:t>A</a:t>
            </a:r>
            <a:r>
              <a:rPr lang="en-US" sz="3100" dirty="0"/>
              <a:t> contribute to the transition of the fear state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847274-1297-4965-9347-1CB20DED4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16" y="1665846"/>
            <a:ext cx="9229925" cy="502503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388A794-5D6A-4D49-BB91-E2C40B3167B9}"/>
              </a:ext>
            </a:extLst>
          </p:cNvPr>
          <p:cNvCxnSpPr>
            <a:cxnSpLocks/>
          </p:cNvCxnSpPr>
          <p:nvPr/>
        </p:nvCxnSpPr>
        <p:spPr>
          <a:xfrm flipH="1">
            <a:off x="8052057" y="4967926"/>
            <a:ext cx="1478442" cy="152394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123195-2623-4DD5-9C26-F7FB93FE4161}"/>
              </a:ext>
            </a:extLst>
          </p:cNvPr>
          <p:cNvSpPr txBox="1"/>
          <p:nvPr/>
        </p:nvSpPr>
        <p:spPr>
          <a:xfrm>
            <a:off x="9503848" y="4598594"/>
            <a:ext cx="1525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Cb1 Receptors exhibit stronger activity here</a:t>
            </a:r>
          </a:p>
        </p:txBody>
      </p:sp>
    </p:spTree>
    <p:extLst>
      <p:ext uri="{BB962C8B-B14F-4D97-AF65-F5344CB8AC3E}">
        <p14:creationId xmlns:p14="http://schemas.microsoft.com/office/powerpoint/2010/main" val="28388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10599" y="1529956"/>
            <a:ext cx="8724900" cy="5348287"/>
            <a:chOff x="141288" y="1274763"/>
            <a:chExt cx="8724900" cy="5348287"/>
          </a:xfrm>
        </p:grpSpPr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0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9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0" name="Oval 4"/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solidFill>
              <a:schemeClr val="bg1"/>
            </a:solidFill>
          </p:grpSpPr>
          <p:sp>
            <p:nvSpPr>
              <p:cNvPr id="106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6" idx="2"/>
              <a:endCxn id="27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" name="Straight Connector 43"/>
            <p:cNvCxnSpPr>
              <a:stCxn id="38" idx="2"/>
              <a:endCxn id="26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24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  <a:endCxn id="23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  <a:endCxn id="17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18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21" idx="6"/>
              <a:endCxn id="29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2" idx="6"/>
              <a:endCxn id="30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Gu</a:t>
              </a:r>
              <a:endParaRPr lang="en-US" alt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57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9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4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0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1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5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6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7" name="TextBox 113"/>
            <p:cNvSpPr txBox="1">
              <a:spLocks noChangeArrowheads="1"/>
            </p:cNvSpPr>
            <p:nvPr/>
          </p:nvSpPr>
          <p:spPr bwMode="auto">
            <a:xfrm>
              <a:off x="7772400" y="5791200"/>
              <a:ext cx="10937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Anxious &amp; 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Depressive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Behaviors</a:t>
              </a:r>
            </a:p>
          </p:txBody>
        </p:sp>
        <p:sp>
          <p:nvSpPr>
            <p:cNvPr id="78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9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0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1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2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3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>
              <a:stCxn id="89" idx="6"/>
              <a:endCxn id="94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/>
            <p:cNvCxnSpPr>
              <a:stCxn id="101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5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c 118"/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590404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5022397" y="1190843"/>
            <a:ext cx="1406748" cy="1030274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5355165" y="1983060"/>
            <a:ext cx="1468127" cy="3049147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5947757" y="1999287"/>
            <a:ext cx="103252" cy="77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 flipV="1">
            <a:off x="5983164" y="1849540"/>
            <a:ext cx="74994" cy="143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rc 136"/>
          <p:cNvSpPr/>
          <p:nvPr/>
        </p:nvSpPr>
        <p:spPr>
          <a:xfrm>
            <a:off x="5139254" y="1592010"/>
            <a:ext cx="1612443" cy="2428685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/>
        </p:nvCxnSpPr>
        <p:spPr>
          <a:xfrm flipV="1">
            <a:off x="5844976" y="1598795"/>
            <a:ext cx="103252" cy="77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 flipV="1">
            <a:off x="5880383" y="1449048"/>
            <a:ext cx="74994" cy="143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 bwMode="auto">
          <a:xfrm>
            <a:off x="5555269" y="1368418"/>
            <a:ext cx="306387" cy="306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" name="Half Frame 32"/>
          <p:cNvSpPr/>
          <p:nvPr/>
        </p:nvSpPr>
        <p:spPr bwMode="auto">
          <a:xfrm rot="3735896">
            <a:off x="5739902" y="1756532"/>
            <a:ext cx="153987" cy="155575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TextBox 82"/>
          <p:cNvSpPr txBox="1">
            <a:spLocks noChangeArrowheads="1"/>
          </p:cNvSpPr>
          <p:nvPr/>
        </p:nvSpPr>
        <p:spPr bwMode="auto">
          <a:xfrm>
            <a:off x="5483889" y="1406387"/>
            <a:ext cx="473100" cy="2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GABA</a:t>
            </a:r>
          </a:p>
        </p:txBody>
      </p:sp>
      <p:cxnSp>
        <p:nvCxnSpPr>
          <p:cNvPr id="145" name="Straight Connector 144"/>
          <p:cNvCxnSpPr>
            <a:cxnSpLocks/>
            <a:stCxn id="140" idx="5"/>
          </p:cNvCxnSpPr>
          <p:nvPr/>
        </p:nvCxnSpPr>
        <p:spPr bwMode="auto">
          <a:xfrm>
            <a:off x="5816787" y="1629937"/>
            <a:ext cx="24770" cy="1044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 bwMode="auto">
          <a:xfrm>
            <a:off x="5608435" y="1807638"/>
            <a:ext cx="306387" cy="3079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7481110" y="5478400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</p:cNvCxnSpPr>
          <p:nvPr/>
        </p:nvCxnSpPr>
        <p:spPr bwMode="auto">
          <a:xfrm>
            <a:off x="5825036" y="2113815"/>
            <a:ext cx="1663475" cy="333779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70"/>
          <p:cNvSpPr txBox="1">
            <a:spLocks noChangeArrowheads="1"/>
          </p:cNvSpPr>
          <p:nvPr/>
        </p:nvSpPr>
        <p:spPr bwMode="auto">
          <a:xfrm>
            <a:off x="5519989" y="1813728"/>
            <a:ext cx="441348" cy="30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B050"/>
                </a:solidFill>
              </a:rPr>
              <a:t>Glu</a:t>
            </a:r>
          </a:p>
        </p:txBody>
      </p: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399561" y="938845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4223598" y="1999287"/>
            <a:ext cx="2665556" cy="4878955"/>
          </a:xfrm>
          <a:prstGeom prst="arc">
            <a:avLst>
              <a:gd name="adj1" fmla="val 16363454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/>
          <p:nvPr/>
        </p:nvCxnSpPr>
        <p:spPr>
          <a:xfrm flipH="1" flipV="1">
            <a:off x="5451565" y="1992194"/>
            <a:ext cx="103252" cy="7749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V="1">
            <a:off x="5465706" y="1842447"/>
            <a:ext cx="74994" cy="14388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Cloud 156"/>
          <p:cNvSpPr/>
          <p:nvPr/>
        </p:nvSpPr>
        <p:spPr>
          <a:xfrm>
            <a:off x="8660913" y="5920994"/>
            <a:ext cx="855325" cy="639294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/>
          <p:cNvSpPr/>
          <p:nvPr/>
        </p:nvSpPr>
        <p:spPr>
          <a:xfrm flipH="1">
            <a:off x="10365662" y="5839476"/>
            <a:ext cx="855325" cy="639294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510546-1D89-49C2-A7A6-8B54C0D21DAE}"/>
              </a:ext>
            </a:extLst>
          </p:cNvPr>
          <p:cNvSpPr/>
          <p:nvPr/>
        </p:nvSpPr>
        <p:spPr>
          <a:xfrm rot="3960265">
            <a:off x="3564727" y="2676650"/>
            <a:ext cx="5963274" cy="213828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0466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8899971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3384221" y="1115427"/>
            <a:ext cx="4883149" cy="361189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3192464" y="3048376"/>
            <a:ext cx="9590281" cy="3342997"/>
          </a:xfrm>
          <a:prstGeom prst="arc">
            <a:avLst>
              <a:gd name="adj1" fmla="val 16867088"/>
              <a:gd name="adj2" fmla="val 2129573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4449452" y="2295474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8819712" y="5610376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  <a:endCxn id="147" idx="2"/>
          </p:cNvCxnSpPr>
          <p:nvPr/>
        </p:nvCxnSpPr>
        <p:spPr bwMode="auto">
          <a:xfrm>
            <a:off x="6590404" y="4543965"/>
            <a:ext cx="2252332" cy="10491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427842" y="797441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-844782" y="3048375"/>
            <a:ext cx="7733936" cy="4577909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A00EF2-BBDC-4C4D-B9B0-0EBCA0C04534}"/>
              </a:ext>
            </a:extLst>
          </p:cNvPr>
          <p:cNvSpPr/>
          <p:nvPr/>
        </p:nvSpPr>
        <p:spPr>
          <a:xfrm>
            <a:off x="7881298" y="1949475"/>
            <a:ext cx="420561" cy="2283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B40950B-AFB4-464E-9F21-68981F2E1AD9}"/>
              </a:ext>
            </a:extLst>
          </p:cNvPr>
          <p:cNvSpPr/>
          <p:nvPr/>
        </p:nvSpPr>
        <p:spPr>
          <a:xfrm>
            <a:off x="3094050" y="1979324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ylinder 112">
            <a:extLst>
              <a:ext uri="{FF2B5EF4-FFF2-40B4-BE49-F238E27FC236}">
                <a16:creationId xmlns:a16="http://schemas.microsoft.com/office/drawing/2014/main" xmlns="" id="{CB696D4F-88E8-4190-AD8B-69CD76CACE4F}"/>
              </a:ext>
            </a:extLst>
          </p:cNvPr>
          <p:cNvSpPr/>
          <p:nvPr/>
        </p:nvSpPr>
        <p:spPr>
          <a:xfrm rot="16200000">
            <a:off x="4410157" y="3310154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xmlns="" id="{D7BDFAB5-E800-41A5-BCC4-1D8656522165}"/>
              </a:ext>
            </a:extLst>
          </p:cNvPr>
          <p:cNvSpPr/>
          <p:nvPr/>
        </p:nvSpPr>
        <p:spPr>
          <a:xfrm rot="16200000">
            <a:off x="4421152" y="2736690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ylinder 148">
            <a:extLst>
              <a:ext uri="{FF2B5EF4-FFF2-40B4-BE49-F238E27FC236}">
                <a16:creationId xmlns:a16="http://schemas.microsoft.com/office/drawing/2014/main" xmlns="" id="{097B4BAF-7587-42C8-B19B-196745F09F71}"/>
              </a:ext>
            </a:extLst>
          </p:cNvPr>
          <p:cNvSpPr/>
          <p:nvPr/>
        </p:nvSpPr>
        <p:spPr>
          <a:xfrm rot="5400000">
            <a:off x="6996242" y="2889090"/>
            <a:ext cx="312671" cy="666800"/>
          </a:xfrm>
          <a:prstGeom prst="ca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xmlns="" id="{C29F01DB-43DB-4ADC-9366-4658C44E4EE9}"/>
              </a:ext>
            </a:extLst>
          </p:cNvPr>
          <p:cNvSpPr/>
          <p:nvPr/>
        </p:nvSpPr>
        <p:spPr>
          <a:xfrm rot="10188232">
            <a:off x="3192464" y="1621412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xmlns="" id="{BA31EFB6-C031-4537-92A1-881A7225DD1C}"/>
              </a:ext>
            </a:extLst>
          </p:cNvPr>
          <p:cNvSpPr/>
          <p:nvPr/>
        </p:nvSpPr>
        <p:spPr>
          <a:xfrm rot="11527427">
            <a:off x="8001705" y="1604128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10B4E08D-38A0-4BE0-8D33-1994CB1DF54D}"/>
              </a:ext>
            </a:extLst>
          </p:cNvPr>
          <p:cNvSpPr txBox="1"/>
          <p:nvPr/>
        </p:nvSpPr>
        <p:spPr>
          <a:xfrm rot="20298787">
            <a:off x="150829" y="2989170"/>
            <a:ext cx="143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BA →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8708D347-AC99-4DAE-ACD8-768D33B5C793}"/>
              </a:ext>
            </a:extLst>
          </p:cNvPr>
          <p:cNvSpPr txBox="1"/>
          <p:nvPr/>
        </p:nvSpPr>
        <p:spPr>
          <a:xfrm rot="763143">
            <a:off x="9876217" y="2897341"/>
            <a:ext cx="1658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 From </a:t>
            </a:r>
            <a:r>
              <a:rPr lang="en-US" dirty="0" err="1"/>
              <a:t>CeA</a:t>
            </a:r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69809E02-7B48-4FC8-880D-DB3572AECC63}"/>
              </a:ext>
            </a:extLst>
          </p:cNvPr>
          <p:cNvSpPr txBox="1"/>
          <p:nvPr/>
        </p:nvSpPr>
        <p:spPr>
          <a:xfrm>
            <a:off x="2121029" y="5269580"/>
            <a:ext cx="270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Glutamate (AMPA, NMDA) Receptors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39BB16F5-8C65-46FE-8A61-E9B3AA589738}"/>
              </a:ext>
            </a:extLst>
          </p:cNvPr>
          <p:cNvSpPr txBox="1"/>
          <p:nvPr/>
        </p:nvSpPr>
        <p:spPr>
          <a:xfrm>
            <a:off x="5139176" y="5337139"/>
            <a:ext cx="270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GABA</a:t>
            </a:r>
            <a:r>
              <a:rPr lang="en-US" baseline="-25000" dirty="0"/>
              <a:t>A</a:t>
            </a:r>
            <a:r>
              <a:rPr lang="en-US" dirty="0"/>
              <a:t> Receptor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9484A449-B363-4860-A865-73ECE2BFBB8E}"/>
              </a:ext>
            </a:extLst>
          </p:cNvPr>
          <p:cNvSpPr txBox="1"/>
          <p:nvPr/>
        </p:nvSpPr>
        <p:spPr>
          <a:xfrm>
            <a:off x="4641126" y="408493"/>
            <a:ext cx="270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Cb1 Receptors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xmlns="" id="{EDC0C569-D6F1-4EB1-942E-DF58D143A36B}"/>
              </a:ext>
            </a:extLst>
          </p:cNvPr>
          <p:cNvCxnSpPr>
            <a:stCxn id="118" idx="0"/>
          </p:cNvCxnSpPr>
          <p:nvPr/>
        </p:nvCxnSpPr>
        <p:spPr>
          <a:xfrm flipV="1">
            <a:off x="3472777" y="3762182"/>
            <a:ext cx="835272" cy="1507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xmlns="" id="{108050E2-5932-440F-8F5F-68B871EB6DA6}"/>
              </a:ext>
            </a:extLst>
          </p:cNvPr>
          <p:cNvCxnSpPr>
            <a:cxnSpLocks/>
            <a:stCxn id="118" idx="0"/>
          </p:cNvCxnSpPr>
          <p:nvPr/>
        </p:nvCxnSpPr>
        <p:spPr>
          <a:xfrm flipV="1">
            <a:off x="3472777" y="3188718"/>
            <a:ext cx="835272" cy="20808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xmlns="" id="{70214EAC-00FF-4A70-B1A9-E614177804E7}"/>
              </a:ext>
            </a:extLst>
          </p:cNvPr>
          <p:cNvCxnSpPr>
            <a:cxnSpLocks/>
          </p:cNvCxnSpPr>
          <p:nvPr/>
        </p:nvCxnSpPr>
        <p:spPr>
          <a:xfrm flipV="1">
            <a:off x="6326770" y="3378826"/>
            <a:ext cx="1031153" cy="19583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xmlns="" id="{D8A38C7D-8732-475B-B929-E5C70C0B851C}"/>
              </a:ext>
            </a:extLst>
          </p:cNvPr>
          <p:cNvCxnSpPr>
            <a:cxnSpLocks/>
            <a:stCxn id="160" idx="2"/>
            <a:endCxn id="155" idx="4"/>
          </p:cNvCxnSpPr>
          <p:nvPr/>
        </p:nvCxnSpPr>
        <p:spPr>
          <a:xfrm>
            <a:off x="5992874" y="777825"/>
            <a:ext cx="2066586" cy="8103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xmlns="" id="{F49DE462-78AC-4049-81B9-36AB8174DD39}"/>
              </a:ext>
            </a:extLst>
          </p:cNvPr>
          <p:cNvCxnSpPr>
            <a:cxnSpLocks/>
            <a:stCxn id="160" idx="2"/>
            <a:endCxn id="115" idx="2"/>
          </p:cNvCxnSpPr>
          <p:nvPr/>
        </p:nvCxnSpPr>
        <p:spPr>
          <a:xfrm flipH="1">
            <a:off x="3352046" y="777825"/>
            <a:ext cx="2640828" cy="8293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Picture 164">
            <a:extLst>
              <a:ext uri="{FF2B5EF4-FFF2-40B4-BE49-F238E27FC236}">
                <a16:creationId xmlns:a16="http://schemas.microsoft.com/office/drawing/2014/main" xmlns="" id="{28752D01-5190-4871-9EF2-006ED56A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03" y="48319"/>
            <a:ext cx="2254122" cy="2982398"/>
          </a:xfrm>
          <a:prstGeom prst="rect">
            <a:avLst/>
          </a:prstGeom>
        </p:spPr>
      </p:pic>
      <p:sp>
        <p:nvSpPr>
          <p:cNvPr id="166" name="Lightning Bolt 165">
            <a:extLst>
              <a:ext uri="{FF2B5EF4-FFF2-40B4-BE49-F238E27FC236}">
                <a16:creationId xmlns:a16="http://schemas.microsoft.com/office/drawing/2014/main" xmlns="" id="{8E603FD3-E20D-4E09-B8E1-F62E1532932E}"/>
              </a:ext>
            </a:extLst>
          </p:cNvPr>
          <p:cNvSpPr/>
          <p:nvPr/>
        </p:nvSpPr>
        <p:spPr>
          <a:xfrm rot="20127521">
            <a:off x="2406698" y="2746565"/>
            <a:ext cx="395987" cy="21146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Lightning Bolt 166">
            <a:extLst>
              <a:ext uri="{FF2B5EF4-FFF2-40B4-BE49-F238E27FC236}">
                <a16:creationId xmlns:a16="http://schemas.microsoft.com/office/drawing/2014/main" xmlns="" id="{82C53EBE-62AA-4E5C-8430-4BEE2576CC19}"/>
              </a:ext>
            </a:extLst>
          </p:cNvPr>
          <p:cNvSpPr/>
          <p:nvPr/>
        </p:nvSpPr>
        <p:spPr>
          <a:xfrm rot="8369576">
            <a:off x="8592251" y="2776415"/>
            <a:ext cx="395987" cy="21146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Pentagon 168">
            <a:extLst>
              <a:ext uri="{FF2B5EF4-FFF2-40B4-BE49-F238E27FC236}">
                <a16:creationId xmlns:a16="http://schemas.microsoft.com/office/drawing/2014/main" xmlns="" id="{7578D0B1-71DE-48D6-9E5E-6AF2F3E66C40}"/>
              </a:ext>
            </a:extLst>
          </p:cNvPr>
          <p:cNvSpPr/>
          <p:nvPr/>
        </p:nvSpPr>
        <p:spPr>
          <a:xfrm>
            <a:off x="3498910" y="2744772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Pentagon 169">
            <a:extLst>
              <a:ext uri="{FF2B5EF4-FFF2-40B4-BE49-F238E27FC236}">
                <a16:creationId xmlns:a16="http://schemas.microsoft.com/office/drawing/2014/main" xmlns="" id="{76A283B6-959A-477B-8950-CE70B8CE9489}"/>
              </a:ext>
            </a:extLst>
          </p:cNvPr>
          <p:cNvSpPr/>
          <p:nvPr/>
        </p:nvSpPr>
        <p:spPr>
          <a:xfrm>
            <a:off x="3462773" y="2944307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Pentagon 170">
            <a:extLst>
              <a:ext uri="{FF2B5EF4-FFF2-40B4-BE49-F238E27FC236}">
                <a16:creationId xmlns:a16="http://schemas.microsoft.com/office/drawing/2014/main" xmlns="" id="{F073B951-EE2A-4335-B630-29BF1B698E60}"/>
              </a:ext>
            </a:extLst>
          </p:cNvPr>
          <p:cNvSpPr/>
          <p:nvPr/>
        </p:nvSpPr>
        <p:spPr>
          <a:xfrm>
            <a:off x="3436064" y="313441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Pentagon 171">
            <a:extLst>
              <a:ext uri="{FF2B5EF4-FFF2-40B4-BE49-F238E27FC236}">
                <a16:creationId xmlns:a16="http://schemas.microsoft.com/office/drawing/2014/main" xmlns="" id="{56361FA0-75C7-47FE-A7C8-E40B2378A132}"/>
              </a:ext>
            </a:extLst>
          </p:cNvPr>
          <p:cNvSpPr/>
          <p:nvPr/>
        </p:nvSpPr>
        <p:spPr>
          <a:xfrm>
            <a:off x="3465913" y="3456500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Pentagon 172">
            <a:extLst>
              <a:ext uri="{FF2B5EF4-FFF2-40B4-BE49-F238E27FC236}">
                <a16:creationId xmlns:a16="http://schemas.microsoft.com/office/drawing/2014/main" xmlns="" id="{4D189998-DDB1-4315-B519-AD64898671BD}"/>
              </a:ext>
            </a:extLst>
          </p:cNvPr>
          <p:cNvSpPr/>
          <p:nvPr/>
        </p:nvSpPr>
        <p:spPr>
          <a:xfrm rot="1818851">
            <a:off x="7855655" y="279347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Pentagon 173">
            <a:extLst>
              <a:ext uri="{FF2B5EF4-FFF2-40B4-BE49-F238E27FC236}">
                <a16:creationId xmlns:a16="http://schemas.microsoft.com/office/drawing/2014/main" xmlns="" id="{B8CBF492-C26F-47D6-875B-D0256A3B768E}"/>
              </a:ext>
            </a:extLst>
          </p:cNvPr>
          <p:cNvSpPr/>
          <p:nvPr/>
        </p:nvSpPr>
        <p:spPr>
          <a:xfrm rot="1818851">
            <a:off x="7885505" y="3058999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Pentagon 174">
            <a:extLst>
              <a:ext uri="{FF2B5EF4-FFF2-40B4-BE49-F238E27FC236}">
                <a16:creationId xmlns:a16="http://schemas.microsoft.com/office/drawing/2014/main" xmlns="" id="{3E01300C-C838-4822-B811-06072E078952}"/>
              </a:ext>
            </a:extLst>
          </p:cNvPr>
          <p:cNvSpPr/>
          <p:nvPr/>
        </p:nvSpPr>
        <p:spPr>
          <a:xfrm rot="1818851">
            <a:off x="7896500" y="3390509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Pentagon 175">
            <a:extLst>
              <a:ext uri="{FF2B5EF4-FFF2-40B4-BE49-F238E27FC236}">
                <a16:creationId xmlns:a16="http://schemas.microsoft.com/office/drawing/2014/main" xmlns="" id="{D7B14A20-7B2F-4A10-91F6-73312BA1CB09}"/>
              </a:ext>
            </a:extLst>
          </p:cNvPr>
          <p:cNvSpPr/>
          <p:nvPr/>
        </p:nvSpPr>
        <p:spPr>
          <a:xfrm rot="1818851">
            <a:off x="7879215" y="3608898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Lightning Bolt 176">
            <a:extLst>
              <a:ext uri="{FF2B5EF4-FFF2-40B4-BE49-F238E27FC236}">
                <a16:creationId xmlns:a16="http://schemas.microsoft.com/office/drawing/2014/main" xmlns="" id="{1314ED37-0533-47D6-88F3-20A4D340B19E}"/>
              </a:ext>
            </a:extLst>
          </p:cNvPr>
          <p:cNvSpPr/>
          <p:nvPr/>
        </p:nvSpPr>
        <p:spPr>
          <a:xfrm rot="21058943">
            <a:off x="8527833" y="5276091"/>
            <a:ext cx="395987" cy="21146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8E4E4A4D-E8D2-44F9-910D-A71143CE6962}"/>
              </a:ext>
            </a:extLst>
          </p:cNvPr>
          <p:cNvSpPr txBox="1"/>
          <p:nvPr/>
        </p:nvSpPr>
        <p:spPr>
          <a:xfrm>
            <a:off x="4336330" y="5635663"/>
            <a:ext cx="3465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Mild Stress Response (Startle)</a:t>
            </a:r>
          </a:p>
        </p:txBody>
      </p:sp>
      <p:sp>
        <p:nvSpPr>
          <p:cNvPr id="179" name="Arrow: Left 178">
            <a:extLst>
              <a:ext uri="{FF2B5EF4-FFF2-40B4-BE49-F238E27FC236}">
                <a16:creationId xmlns:a16="http://schemas.microsoft.com/office/drawing/2014/main" xmlns="" id="{347498C6-3985-4C10-B185-C5723C9D5057}"/>
              </a:ext>
            </a:extLst>
          </p:cNvPr>
          <p:cNvSpPr/>
          <p:nvPr/>
        </p:nvSpPr>
        <p:spPr>
          <a:xfrm>
            <a:off x="7579151" y="5950844"/>
            <a:ext cx="1011315" cy="280274"/>
          </a:xfrm>
          <a:prstGeom prst="lef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50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6106 -0.000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63" presetClass="path" presetSubtype="0" repeatCount="indefinite" accel="50000" decel="5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4.81481E-6 L 0.06107 -0.000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6107 -0.0006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6107 -0.0006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3985 -0.00115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3984 -0.0011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03984 -0.0011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3984 -0.0011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50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7" grpId="1"/>
      <p:bldP spid="156" grpId="0"/>
      <p:bldP spid="156" grpId="1"/>
      <p:bldP spid="118" grpId="0"/>
      <p:bldP spid="118" grpId="1"/>
      <p:bldP spid="159" grpId="0"/>
      <p:bldP spid="159" grpId="1"/>
      <p:bldP spid="160" grpId="0"/>
      <p:bldP spid="160" grpId="1"/>
      <p:bldP spid="166" grpId="0" animBg="1"/>
      <p:bldP spid="166" grpId="1" animBg="1"/>
      <p:bldP spid="167" grpId="0" animBg="1"/>
      <p:bldP spid="167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/>
      <p:bldP spid="17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0466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8899971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3384221" y="1115427"/>
            <a:ext cx="4883149" cy="361189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3192464" y="3048376"/>
            <a:ext cx="9590281" cy="3342997"/>
          </a:xfrm>
          <a:prstGeom prst="arc">
            <a:avLst>
              <a:gd name="adj1" fmla="val 16867088"/>
              <a:gd name="adj2" fmla="val 2129573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4449452" y="2295474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8819712" y="5610376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  <a:endCxn id="147" idx="2"/>
          </p:cNvCxnSpPr>
          <p:nvPr/>
        </p:nvCxnSpPr>
        <p:spPr bwMode="auto">
          <a:xfrm>
            <a:off x="6590404" y="4543965"/>
            <a:ext cx="2252332" cy="10491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427842" y="797441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-844782" y="3048375"/>
            <a:ext cx="7733936" cy="4577909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A00EF2-BBDC-4C4D-B9B0-0EBCA0C04534}"/>
              </a:ext>
            </a:extLst>
          </p:cNvPr>
          <p:cNvSpPr/>
          <p:nvPr/>
        </p:nvSpPr>
        <p:spPr>
          <a:xfrm>
            <a:off x="7881298" y="1949475"/>
            <a:ext cx="420561" cy="2283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B40950B-AFB4-464E-9F21-68981F2E1AD9}"/>
              </a:ext>
            </a:extLst>
          </p:cNvPr>
          <p:cNvSpPr/>
          <p:nvPr/>
        </p:nvSpPr>
        <p:spPr>
          <a:xfrm>
            <a:off x="3094050" y="1979324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ylinder 112">
            <a:extLst>
              <a:ext uri="{FF2B5EF4-FFF2-40B4-BE49-F238E27FC236}">
                <a16:creationId xmlns:a16="http://schemas.microsoft.com/office/drawing/2014/main" xmlns="" id="{CB696D4F-88E8-4190-AD8B-69CD76CACE4F}"/>
              </a:ext>
            </a:extLst>
          </p:cNvPr>
          <p:cNvSpPr/>
          <p:nvPr/>
        </p:nvSpPr>
        <p:spPr>
          <a:xfrm rot="16200000">
            <a:off x="4410157" y="3310154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xmlns="" id="{D7BDFAB5-E800-41A5-BCC4-1D8656522165}"/>
              </a:ext>
            </a:extLst>
          </p:cNvPr>
          <p:cNvSpPr/>
          <p:nvPr/>
        </p:nvSpPr>
        <p:spPr>
          <a:xfrm rot="16200000">
            <a:off x="4421152" y="2736690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ylinder 148">
            <a:extLst>
              <a:ext uri="{FF2B5EF4-FFF2-40B4-BE49-F238E27FC236}">
                <a16:creationId xmlns:a16="http://schemas.microsoft.com/office/drawing/2014/main" xmlns="" id="{097B4BAF-7587-42C8-B19B-196745F09F71}"/>
              </a:ext>
            </a:extLst>
          </p:cNvPr>
          <p:cNvSpPr/>
          <p:nvPr/>
        </p:nvSpPr>
        <p:spPr>
          <a:xfrm rot="5400000">
            <a:off x="6996242" y="2889090"/>
            <a:ext cx="312671" cy="666800"/>
          </a:xfrm>
          <a:prstGeom prst="ca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xmlns="" id="{C29F01DB-43DB-4ADC-9366-4658C44E4EE9}"/>
              </a:ext>
            </a:extLst>
          </p:cNvPr>
          <p:cNvSpPr/>
          <p:nvPr/>
        </p:nvSpPr>
        <p:spPr>
          <a:xfrm rot="10188232">
            <a:off x="3192464" y="1621412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xmlns="" id="{BA31EFB6-C031-4537-92A1-881A7225DD1C}"/>
              </a:ext>
            </a:extLst>
          </p:cNvPr>
          <p:cNvSpPr/>
          <p:nvPr/>
        </p:nvSpPr>
        <p:spPr>
          <a:xfrm rot="11527427">
            <a:off x="8001705" y="1604128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Lightning Bolt 165">
            <a:extLst>
              <a:ext uri="{FF2B5EF4-FFF2-40B4-BE49-F238E27FC236}">
                <a16:creationId xmlns:a16="http://schemas.microsoft.com/office/drawing/2014/main" xmlns="" id="{8E603FD3-E20D-4E09-B8E1-F62E1532932E}"/>
              </a:ext>
            </a:extLst>
          </p:cNvPr>
          <p:cNvSpPr/>
          <p:nvPr/>
        </p:nvSpPr>
        <p:spPr>
          <a:xfrm rot="19832834">
            <a:off x="1662298" y="2391221"/>
            <a:ext cx="1258903" cy="77603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Lightning Bolt 166">
            <a:extLst>
              <a:ext uri="{FF2B5EF4-FFF2-40B4-BE49-F238E27FC236}">
                <a16:creationId xmlns:a16="http://schemas.microsoft.com/office/drawing/2014/main" xmlns="" id="{82C53EBE-62AA-4E5C-8430-4BEE2576CC19}"/>
              </a:ext>
            </a:extLst>
          </p:cNvPr>
          <p:cNvSpPr/>
          <p:nvPr/>
        </p:nvSpPr>
        <p:spPr>
          <a:xfrm rot="7860152">
            <a:off x="8461212" y="2267046"/>
            <a:ext cx="1289828" cy="74954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Pentagon 168">
            <a:extLst>
              <a:ext uri="{FF2B5EF4-FFF2-40B4-BE49-F238E27FC236}">
                <a16:creationId xmlns:a16="http://schemas.microsoft.com/office/drawing/2014/main" xmlns="" id="{7578D0B1-71DE-48D6-9E5E-6AF2F3E66C40}"/>
              </a:ext>
            </a:extLst>
          </p:cNvPr>
          <p:cNvSpPr/>
          <p:nvPr/>
        </p:nvSpPr>
        <p:spPr>
          <a:xfrm>
            <a:off x="3498910" y="2744772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Pentagon 169">
            <a:extLst>
              <a:ext uri="{FF2B5EF4-FFF2-40B4-BE49-F238E27FC236}">
                <a16:creationId xmlns:a16="http://schemas.microsoft.com/office/drawing/2014/main" xmlns="" id="{76A283B6-959A-477B-8950-CE70B8CE9489}"/>
              </a:ext>
            </a:extLst>
          </p:cNvPr>
          <p:cNvSpPr/>
          <p:nvPr/>
        </p:nvSpPr>
        <p:spPr>
          <a:xfrm>
            <a:off x="3462773" y="2944307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Pentagon 170">
            <a:extLst>
              <a:ext uri="{FF2B5EF4-FFF2-40B4-BE49-F238E27FC236}">
                <a16:creationId xmlns:a16="http://schemas.microsoft.com/office/drawing/2014/main" xmlns="" id="{F073B951-EE2A-4335-B630-29BF1B698E60}"/>
              </a:ext>
            </a:extLst>
          </p:cNvPr>
          <p:cNvSpPr/>
          <p:nvPr/>
        </p:nvSpPr>
        <p:spPr>
          <a:xfrm>
            <a:off x="3436064" y="313441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Pentagon 171">
            <a:extLst>
              <a:ext uri="{FF2B5EF4-FFF2-40B4-BE49-F238E27FC236}">
                <a16:creationId xmlns:a16="http://schemas.microsoft.com/office/drawing/2014/main" xmlns="" id="{56361FA0-75C7-47FE-A7C8-E40B2378A132}"/>
              </a:ext>
            </a:extLst>
          </p:cNvPr>
          <p:cNvSpPr/>
          <p:nvPr/>
        </p:nvSpPr>
        <p:spPr>
          <a:xfrm>
            <a:off x="3465913" y="3456500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Pentagon 172">
            <a:extLst>
              <a:ext uri="{FF2B5EF4-FFF2-40B4-BE49-F238E27FC236}">
                <a16:creationId xmlns:a16="http://schemas.microsoft.com/office/drawing/2014/main" xmlns="" id="{4D189998-DDB1-4315-B519-AD64898671BD}"/>
              </a:ext>
            </a:extLst>
          </p:cNvPr>
          <p:cNvSpPr/>
          <p:nvPr/>
        </p:nvSpPr>
        <p:spPr>
          <a:xfrm rot="1818851">
            <a:off x="7855655" y="279347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Pentagon 173">
            <a:extLst>
              <a:ext uri="{FF2B5EF4-FFF2-40B4-BE49-F238E27FC236}">
                <a16:creationId xmlns:a16="http://schemas.microsoft.com/office/drawing/2014/main" xmlns="" id="{B8CBF492-C26F-47D6-875B-D0256A3B768E}"/>
              </a:ext>
            </a:extLst>
          </p:cNvPr>
          <p:cNvSpPr/>
          <p:nvPr/>
        </p:nvSpPr>
        <p:spPr>
          <a:xfrm rot="1818851">
            <a:off x="7885505" y="3058999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Pentagon 174">
            <a:extLst>
              <a:ext uri="{FF2B5EF4-FFF2-40B4-BE49-F238E27FC236}">
                <a16:creationId xmlns:a16="http://schemas.microsoft.com/office/drawing/2014/main" xmlns="" id="{3E01300C-C838-4822-B811-06072E078952}"/>
              </a:ext>
            </a:extLst>
          </p:cNvPr>
          <p:cNvSpPr/>
          <p:nvPr/>
        </p:nvSpPr>
        <p:spPr>
          <a:xfrm rot="1818851">
            <a:off x="7896500" y="3390509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Pentagon 175">
            <a:extLst>
              <a:ext uri="{FF2B5EF4-FFF2-40B4-BE49-F238E27FC236}">
                <a16:creationId xmlns:a16="http://schemas.microsoft.com/office/drawing/2014/main" xmlns="" id="{D7B14A20-7B2F-4A10-91F6-73312BA1CB09}"/>
              </a:ext>
            </a:extLst>
          </p:cNvPr>
          <p:cNvSpPr/>
          <p:nvPr/>
        </p:nvSpPr>
        <p:spPr>
          <a:xfrm rot="1818851">
            <a:off x="7879215" y="3608898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Lightning Bolt 176">
            <a:extLst>
              <a:ext uri="{FF2B5EF4-FFF2-40B4-BE49-F238E27FC236}">
                <a16:creationId xmlns:a16="http://schemas.microsoft.com/office/drawing/2014/main" xmlns="" id="{1314ED37-0533-47D6-88F3-20A4D340B19E}"/>
              </a:ext>
            </a:extLst>
          </p:cNvPr>
          <p:cNvSpPr/>
          <p:nvPr/>
        </p:nvSpPr>
        <p:spPr>
          <a:xfrm>
            <a:off x="7689571" y="4748003"/>
            <a:ext cx="1325653" cy="65489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8E4E4A4D-E8D2-44F9-910D-A71143CE6962}"/>
              </a:ext>
            </a:extLst>
          </p:cNvPr>
          <p:cNvSpPr txBox="1"/>
          <p:nvPr/>
        </p:nvSpPr>
        <p:spPr>
          <a:xfrm>
            <a:off x="4336330" y="5635663"/>
            <a:ext cx="3465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Prolonged Stress Response (PTSD)</a:t>
            </a:r>
          </a:p>
        </p:txBody>
      </p:sp>
      <p:sp>
        <p:nvSpPr>
          <p:cNvPr id="179" name="Arrow: Left 178">
            <a:extLst>
              <a:ext uri="{FF2B5EF4-FFF2-40B4-BE49-F238E27FC236}">
                <a16:creationId xmlns:a16="http://schemas.microsoft.com/office/drawing/2014/main" xmlns="" id="{347498C6-3985-4C10-B185-C5723C9D5057}"/>
              </a:ext>
            </a:extLst>
          </p:cNvPr>
          <p:cNvSpPr/>
          <p:nvPr/>
        </p:nvSpPr>
        <p:spPr>
          <a:xfrm>
            <a:off x="7579151" y="5950844"/>
            <a:ext cx="1011315" cy="280274"/>
          </a:xfrm>
          <a:prstGeom prst="lef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93593A-B57A-4798-97F8-C57A967F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" y="126658"/>
            <a:ext cx="3000440" cy="1686914"/>
          </a:xfrm>
          <a:prstGeom prst="rect">
            <a:avLst/>
          </a:prstGeom>
        </p:spPr>
      </p:pic>
      <p:sp>
        <p:nvSpPr>
          <p:cNvPr id="43" name="Pentagon 42">
            <a:extLst>
              <a:ext uri="{FF2B5EF4-FFF2-40B4-BE49-F238E27FC236}">
                <a16:creationId xmlns:a16="http://schemas.microsoft.com/office/drawing/2014/main" xmlns="" id="{49448BE6-1CE3-4803-AF1D-8636D5C6B3C9}"/>
              </a:ext>
            </a:extLst>
          </p:cNvPr>
          <p:cNvSpPr/>
          <p:nvPr/>
        </p:nvSpPr>
        <p:spPr>
          <a:xfrm>
            <a:off x="3437632" y="37204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xmlns="" id="{2A812102-9586-4EDE-9703-3DB915A8C7F3}"/>
              </a:ext>
            </a:extLst>
          </p:cNvPr>
          <p:cNvSpPr/>
          <p:nvPr/>
        </p:nvSpPr>
        <p:spPr>
          <a:xfrm>
            <a:off x="3429773" y="38728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entagon 44">
            <a:extLst>
              <a:ext uri="{FF2B5EF4-FFF2-40B4-BE49-F238E27FC236}">
                <a16:creationId xmlns:a16="http://schemas.microsoft.com/office/drawing/2014/main" xmlns="" id="{91DF83E1-A975-4277-BA7C-3D2F00E96A43}"/>
              </a:ext>
            </a:extLst>
          </p:cNvPr>
          <p:cNvSpPr/>
          <p:nvPr/>
        </p:nvSpPr>
        <p:spPr>
          <a:xfrm>
            <a:off x="3403061" y="3280529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entagon 45">
            <a:extLst>
              <a:ext uri="{FF2B5EF4-FFF2-40B4-BE49-F238E27FC236}">
                <a16:creationId xmlns:a16="http://schemas.microsoft.com/office/drawing/2014/main" xmlns="" id="{CD9834AB-472D-411A-9916-4EE0B8AB1C2E}"/>
              </a:ext>
            </a:extLst>
          </p:cNvPr>
          <p:cNvSpPr/>
          <p:nvPr/>
        </p:nvSpPr>
        <p:spPr>
          <a:xfrm>
            <a:off x="3461191" y="254680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xmlns="" id="{595E9394-5A88-4EAD-A42B-7E626FD398D4}"/>
              </a:ext>
            </a:extLst>
          </p:cNvPr>
          <p:cNvSpPr/>
          <p:nvPr/>
        </p:nvSpPr>
        <p:spPr>
          <a:xfrm>
            <a:off x="3453334" y="238811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xmlns="" id="{46492E51-D919-4878-B31B-32C8F9DB1E7B}"/>
              </a:ext>
            </a:extLst>
          </p:cNvPr>
          <p:cNvSpPr/>
          <p:nvPr/>
        </p:nvSpPr>
        <p:spPr>
          <a:xfrm>
            <a:off x="3436050" y="2229431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entagon 48">
            <a:extLst>
              <a:ext uri="{FF2B5EF4-FFF2-40B4-BE49-F238E27FC236}">
                <a16:creationId xmlns:a16="http://schemas.microsoft.com/office/drawing/2014/main" xmlns="" id="{2765EBA1-B12A-4C71-9315-94F6A06FEA66}"/>
              </a:ext>
            </a:extLst>
          </p:cNvPr>
          <p:cNvSpPr/>
          <p:nvPr/>
        </p:nvSpPr>
        <p:spPr>
          <a:xfrm>
            <a:off x="3456472" y="3560183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entagon 49">
            <a:extLst>
              <a:ext uri="{FF2B5EF4-FFF2-40B4-BE49-F238E27FC236}">
                <a16:creationId xmlns:a16="http://schemas.microsoft.com/office/drawing/2014/main" xmlns="" id="{72F4537D-7AC3-4934-B6D2-1BB9F743A9D3}"/>
              </a:ext>
            </a:extLst>
          </p:cNvPr>
          <p:cNvSpPr/>
          <p:nvPr/>
        </p:nvSpPr>
        <p:spPr>
          <a:xfrm rot="1818851">
            <a:off x="7847797" y="2597082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entagon 50">
            <a:extLst>
              <a:ext uri="{FF2B5EF4-FFF2-40B4-BE49-F238E27FC236}">
                <a16:creationId xmlns:a16="http://schemas.microsoft.com/office/drawing/2014/main" xmlns="" id="{A9D238FD-383A-4B55-BFBF-4BBD3496FA27}"/>
              </a:ext>
            </a:extLst>
          </p:cNvPr>
          <p:cNvSpPr/>
          <p:nvPr/>
        </p:nvSpPr>
        <p:spPr>
          <a:xfrm rot="1818851">
            <a:off x="7849367" y="2419542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entagon 51">
            <a:extLst>
              <a:ext uri="{FF2B5EF4-FFF2-40B4-BE49-F238E27FC236}">
                <a16:creationId xmlns:a16="http://schemas.microsoft.com/office/drawing/2014/main" xmlns="" id="{F8FD77DD-135C-4BA1-87C6-92693A0FB83A}"/>
              </a:ext>
            </a:extLst>
          </p:cNvPr>
          <p:cNvSpPr/>
          <p:nvPr/>
        </p:nvSpPr>
        <p:spPr>
          <a:xfrm rot="1818851">
            <a:off x="7879216" y="394825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entagon 52">
            <a:extLst>
              <a:ext uri="{FF2B5EF4-FFF2-40B4-BE49-F238E27FC236}">
                <a16:creationId xmlns:a16="http://schemas.microsoft.com/office/drawing/2014/main" xmlns="" id="{C7614328-73E8-415A-871B-EAF8FB6C165C}"/>
              </a:ext>
            </a:extLst>
          </p:cNvPr>
          <p:cNvSpPr/>
          <p:nvPr/>
        </p:nvSpPr>
        <p:spPr>
          <a:xfrm rot="1818851">
            <a:off x="7861932" y="3808421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entagon 53">
            <a:extLst>
              <a:ext uri="{FF2B5EF4-FFF2-40B4-BE49-F238E27FC236}">
                <a16:creationId xmlns:a16="http://schemas.microsoft.com/office/drawing/2014/main" xmlns="" id="{0C9C187E-4F12-4A0A-964D-9F349B82166A}"/>
              </a:ext>
            </a:extLst>
          </p:cNvPr>
          <p:cNvSpPr/>
          <p:nvPr/>
        </p:nvSpPr>
        <p:spPr>
          <a:xfrm rot="1818851">
            <a:off x="7863502" y="3253809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entagon 54">
            <a:extLst>
              <a:ext uri="{FF2B5EF4-FFF2-40B4-BE49-F238E27FC236}">
                <a16:creationId xmlns:a16="http://schemas.microsoft.com/office/drawing/2014/main" xmlns="" id="{3FD68848-8959-4848-95C1-306A19413C27}"/>
              </a:ext>
            </a:extLst>
          </p:cNvPr>
          <p:cNvSpPr/>
          <p:nvPr/>
        </p:nvSpPr>
        <p:spPr>
          <a:xfrm rot="1818851">
            <a:off x="7836792" y="2237284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entagon 55">
            <a:extLst>
              <a:ext uri="{FF2B5EF4-FFF2-40B4-BE49-F238E27FC236}">
                <a16:creationId xmlns:a16="http://schemas.microsoft.com/office/drawing/2014/main" xmlns="" id="{E3B44389-4C5E-42ED-869E-7F1A69CB2EFD}"/>
              </a:ext>
            </a:extLst>
          </p:cNvPr>
          <p:cNvSpPr/>
          <p:nvPr/>
        </p:nvSpPr>
        <p:spPr>
          <a:xfrm rot="1818851">
            <a:off x="7866641" y="2097452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entagon 56">
            <a:extLst>
              <a:ext uri="{FF2B5EF4-FFF2-40B4-BE49-F238E27FC236}">
                <a16:creationId xmlns:a16="http://schemas.microsoft.com/office/drawing/2014/main" xmlns="" id="{68B3D7ED-5A4D-4466-9D80-DC7BA7F2435E}"/>
              </a:ext>
            </a:extLst>
          </p:cNvPr>
          <p:cNvSpPr/>
          <p:nvPr/>
        </p:nvSpPr>
        <p:spPr>
          <a:xfrm rot="1818851">
            <a:off x="7896490" y="409750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790471F-B0F8-468B-8A94-F12F4A5C15E6}"/>
              </a:ext>
            </a:extLst>
          </p:cNvPr>
          <p:cNvSpPr/>
          <p:nvPr/>
        </p:nvSpPr>
        <p:spPr>
          <a:xfrm rot="2718873">
            <a:off x="6202843" y="2718747"/>
            <a:ext cx="241955" cy="19639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19F629C6-B564-4D89-B924-03529A47A641}"/>
              </a:ext>
            </a:extLst>
          </p:cNvPr>
          <p:cNvSpPr/>
          <p:nvPr/>
        </p:nvSpPr>
        <p:spPr>
          <a:xfrm rot="2718873">
            <a:off x="5337153" y="2710889"/>
            <a:ext cx="241955" cy="19639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entagon 172">
            <a:extLst>
              <a:ext uri="{FF2B5EF4-FFF2-40B4-BE49-F238E27FC236}">
                <a16:creationId xmlns:a16="http://schemas.microsoft.com/office/drawing/2014/main" xmlns="" id="{4D189998-DDB1-4315-B519-AD64898671BD}"/>
              </a:ext>
            </a:extLst>
          </p:cNvPr>
          <p:cNvSpPr/>
          <p:nvPr/>
        </p:nvSpPr>
        <p:spPr>
          <a:xfrm rot="1818851">
            <a:off x="7886650" y="2812146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entagon 173">
            <a:extLst>
              <a:ext uri="{FF2B5EF4-FFF2-40B4-BE49-F238E27FC236}">
                <a16:creationId xmlns:a16="http://schemas.microsoft.com/office/drawing/2014/main" xmlns="" id="{B8CBF492-C26F-47D6-875B-D0256A3B768E}"/>
              </a:ext>
            </a:extLst>
          </p:cNvPr>
          <p:cNvSpPr/>
          <p:nvPr/>
        </p:nvSpPr>
        <p:spPr>
          <a:xfrm rot="1818851">
            <a:off x="7916500" y="3077670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entagon 174">
            <a:extLst>
              <a:ext uri="{FF2B5EF4-FFF2-40B4-BE49-F238E27FC236}">
                <a16:creationId xmlns:a16="http://schemas.microsoft.com/office/drawing/2014/main" xmlns="" id="{3E01300C-C838-4822-B811-06072E078952}"/>
              </a:ext>
            </a:extLst>
          </p:cNvPr>
          <p:cNvSpPr/>
          <p:nvPr/>
        </p:nvSpPr>
        <p:spPr>
          <a:xfrm rot="1818851">
            <a:off x="7927495" y="3409180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entagon 175">
            <a:extLst>
              <a:ext uri="{FF2B5EF4-FFF2-40B4-BE49-F238E27FC236}">
                <a16:creationId xmlns:a16="http://schemas.microsoft.com/office/drawing/2014/main" xmlns="" id="{D7B14A20-7B2F-4A10-91F6-73312BA1CB09}"/>
              </a:ext>
            </a:extLst>
          </p:cNvPr>
          <p:cNvSpPr/>
          <p:nvPr/>
        </p:nvSpPr>
        <p:spPr>
          <a:xfrm rot="1818851">
            <a:off x="7910210" y="3627569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entagon 49">
            <a:extLst>
              <a:ext uri="{FF2B5EF4-FFF2-40B4-BE49-F238E27FC236}">
                <a16:creationId xmlns:a16="http://schemas.microsoft.com/office/drawing/2014/main" xmlns="" id="{72F4537D-7AC3-4934-B6D2-1BB9F743A9D3}"/>
              </a:ext>
            </a:extLst>
          </p:cNvPr>
          <p:cNvSpPr/>
          <p:nvPr/>
        </p:nvSpPr>
        <p:spPr>
          <a:xfrm rot="1818851">
            <a:off x="7878792" y="2615753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entagon 50">
            <a:extLst>
              <a:ext uri="{FF2B5EF4-FFF2-40B4-BE49-F238E27FC236}">
                <a16:creationId xmlns:a16="http://schemas.microsoft.com/office/drawing/2014/main" xmlns="" id="{A9D238FD-383A-4B55-BFBF-4BBD3496FA27}"/>
              </a:ext>
            </a:extLst>
          </p:cNvPr>
          <p:cNvSpPr/>
          <p:nvPr/>
        </p:nvSpPr>
        <p:spPr>
          <a:xfrm rot="1818851">
            <a:off x="7880362" y="2438213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entagon 53">
            <a:extLst>
              <a:ext uri="{FF2B5EF4-FFF2-40B4-BE49-F238E27FC236}">
                <a16:creationId xmlns:a16="http://schemas.microsoft.com/office/drawing/2014/main" xmlns="" id="{0C9C187E-4F12-4A0A-964D-9F349B82166A}"/>
              </a:ext>
            </a:extLst>
          </p:cNvPr>
          <p:cNvSpPr/>
          <p:nvPr/>
        </p:nvSpPr>
        <p:spPr>
          <a:xfrm rot="1818851">
            <a:off x="7894497" y="3272480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entagon 54">
            <a:extLst>
              <a:ext uri="{FF2B5EF4-FFF2-40B4-BE49-F238E27FC236}">
                <a16:creationId xmlns:a16="http://schemas.microsoft.com/office/drawing/2014/main" xmlns="" id="{3FD68848-8959-4848-95C1-306A19413C27}"/>
              </a:ext>
            </a:extLst>
          </p:cNvPr>
          <p:cNvSpPr/>
          <p:nvPr/>
        </p:nvSpPr>
        <p:spPr>
          <a:xfrm rot="1818851">
            <a:off x="7867787" y="225595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entagon 55">
            <a:extLst>
              <a:ext uri="{FF2B5EF4-FFF2-40B4-BE49-F238E27FC236}">
                <a16:creationId xmlns:a16="http://schemas.microsoft.com/office/drawing/2014/main" xmlns="" id="{E3B44389-4C5E-42ED-869E-7F1A69CB2EFD}"/>
              </a:ext>
            </a:extLst>
          </p:cNvPr>
          <p:cNvSpPr/>
          <p:nvPr/>
        </p:nvSpPr>
        <p:spPr>
          <a:xfrm rot="1818851">
            <a:off x="7897636" y="2116123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9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06107 -0.0006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6107 -0.00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06107 -0.000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6107 -0.000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6106 -0.0006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6107 -0.0006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3985 -0.0011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3984 -0.0011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03984 -0.001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3984 -0.0011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06107 -0.0006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3985 -0.0011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-0.03985 -0.001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984 -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03985 -0.0011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3985 -0.0011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3984 -0.001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3984 -0.0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3984 -0.0011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6106 -0.000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6107 -0.000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6107 -0.000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6107 -0.000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3985 -0.0011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3984 -0.0011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03984 -0.001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3984 -0.0011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3985 -0.0011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-0.03985 -0.0011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3985 -0.00115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3984 -0.00115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3984 -0.00115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1829 L 0.02214 -0.07824 C 0.02435 -0.10023 0.0332 -0.12107 0.04453 -0.13935 C 0.05768 -0.15834 0.07083 -0.16829 0.08281 -0.16991 L 0.1388 -0.17755 " pathEditMode="relative" rAng="19200000" ptsTypes="AAAAA">
                                      <p:cBhvr>
                                        <p:cTn id="19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12801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208 L -0.00105 -0.18032 C -0.00105 -0.21921 -0.00951 -0.25069 -0.02396 -0.26412 C -0.03998 -0.28171 -0.05912 -0.27731 -0.07748 -0.25532 L -0.1642 -0.16273 " pathEditMode="relative" rAng="7140000" ptsTypes="AAAAA">
                                      <p:cBhvr>
                                        <p:cTn id="2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1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7" dur="2000" fill="hold"/>
                                        <p:tgtEl>
                                          <p:spTgt spid="16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50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6" grpId="1" animBg="1"/>
      <p:bldP spid="166" grpId="2" animBg="1"/>
      <p:bldP spid="167" grpId="0" animBg="1"/>
      <p:bldP spid="167" grpId="1" animBg="1"/>
      <p:bldP spid="167" grpId="2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/>
      <p:bldP spid="179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3" grpId="0" animBg="1"/>
      <p:bldP spid="3" grpId="1" animBg="1"/>
      <p:bldP spid="60" grpId="0" animBg="1"/>
      <p:bldP spid="60" grpId="1" animBg="1"/>
      <p:bldP spid="58" grpId="0" animBg="1"/>
      <p:bldP spid="58" grpId="1" animBg="1"/>
      <p:bldP spid="59" grpId="0" animBg="1"/>
      <p:bldP spid="59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3D2945-7AC3-4E9B-B105-AEE93702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9936" y="189337"/>
            <a:ext cx="2984369" cy="1293028"/>
          </a:xfrm>
        </p:spPr>
        <p:txBody>
          <a:bodyPr/>
          <a:lstStyle/>
          <a:p>
            <a:pPr algn="ctr"/>
            <a:r>
              <a:rPr lang="en-US" dirty="0"/>
              <a:t>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E538CA-39CB-4778-BFF6-23ADC627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96826"/>
            <a:ext cx="10820400" cy="45218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fear/anxiety response can be fine-tuned by activation of Cb1 receptors in the BNST…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triggers the endocannabinoid release?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a peptide help trigger an anxious state?</a:t>
            </a:r>
          </a:p>
        </p:txBody>
      </p:sp>
    </p:spTree>
    <p:extLst>
      <p:ext uri="{BB962C8B-B14F-4D97-AF65-F5344CB8AC3E}">
        <p14:creationId xmlns:p14="http://schemas.microsoft.com/office/powerpoint/2010/main" val="37322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0DC299-B97B-48A2-B70C-8A160625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7" y="321309"/>
            <a:ext cx="5652155" cy="1293028"/>
          </a:xfrm>
        </p:spPr>
        <p:txBody>
          <a:bodyPr/>
          <a:lstStyle/>
          <a:p>
            <a:pPr algn="ctr"/>
            <a:r>
              <a:rPr lang="en-US" dirty="0"/>
              <a:t>How about Orexin?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ED42BBD-243C-451D-9113-523B3FD90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3" y="1369609"/>
            <a:ext cx="11972260" cy="1888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Orexin-A induces anxiety-like behavior through interactions with glutamatergic receptors in the bed nucleus of the </a:t>
            </a:r>
            <a:r>
              <a:rPr lang="en-US" sz="3200" dirty="0" err="1"/>
              <a:t>stria</a:t>
            </a:r>
            <a:r>
              <a:rPr lang="en-US" sz="3200" dirty="0"/>
              <a:t> terminalis of rats</a:t>
            </a:r>
          </a:p>
          <a:p>
            <a:pPr marL="0" indent="0" algn="ctr">
              <a:buNone/>
            </a:pPr>
            <a:r>
              <a:rPr lang="en-US" sz="2400" dirty="0" err="1"/>
              <a:t>Lungwitz</a:t>
            </a:r>
            <a:r>
              <a:rPr lang="en-US" sz="2400" dirty="0"/>
              <a:t> et al.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DD302D-E5CB-45EE-A49E-52D4C22C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36" y="3235510"/>
            <a:ext cx="2353179" cy="36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1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CFEF5-2E43-4A4B-A3DA-CE475B7E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" y="283602"/>
            <a:ext cx="9257122" cy="1293028"/>
          </a:xfrm>
        </p:spPr>
        <p:txBody>
          <a:bodyPr/>
          <a:lstStyle/>
          <a:p>
            <a:pPr algn="ctr"/>
            <a:r>
              <a:rPr lang="en-US" dirty="0"/>
              <a:t>A brief introduction to Orexin…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97C026A4-AB7C-4EB3-8EEC-472003E02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208" y="1495719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/>
              <a:t>Peptide </a:t>
            </a:r>
            <a:r>
              <a:rPr lang="en-US" dirty="0" err="1"/>
              <a:t>Neurohormone</a:t>
            </a:r>
            <a:endParaRPr lang="en-US" dirty="0"/>
          </a:p>
          <a:p>
            <a:pPr lvl="1"/>
            <a:r>
              <a:rPr lang="en-US" dirty="0"/>
              <a:t>2 Types From Single Precursor Protein</a:t>
            </a:r>
          </a:p>
          <a:p>
            <a:pPr lvl="2"/>
            <a:r>
              <a:rPr lang="en-US" dirty="0" err="1"/>
              <a:t>Orexin</a:t>
            </a:r>
            <a:r>
              <a:rPr lang="en-US" dirty="0"/>
              <a:t> A (</a:t>
            </a:r>
            <a:r>
              <a:rPr lang="en-US" dirty="0" err="1"/>
              <a:t>Hypocretin</a:t>
            </a:r>
            <a:r>
              <a:rPr lang="en-US" dirty="0"/>
              <a:t> 1)    </a:t>
            </a:r>
            <a:r>
              <a:rPr lang="en-US" dirty="0">
                <a:latin typeface="Calibri"/>
                <a:cs typeface="Calibri"/>
              </a:rPr>
              <a:t>→    33 </a:t>
            </a:r>
            <a:r>
              <a:rPr lang="en-US" dirty="0" err="1">
                <a:latin typeface="Calibri"/>
                <a:cs typeface="Calibri"/>
              </a:rPr>
              <a:t>aa</a:t>
            </a:r>
            <a:endParaRPr lang="en-US" dirty="0">
              <a:latin typeface="Calibri"/>
              <a:cs typeface="Calibri"/>
            </a:endParaRPr>
          </a:p>
          <a:p>
            <a:pPr lvl="3"/>
            <a:r>
              <a:rPr lang="en-US" dirty="0">
                <a:latin typeface="Calibri"/>
                <a:cs typeface="Calibri"/>
              </a:rPr>
              <a:t>Binds Orx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 &amp; Orx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 receptors with approximately equal affinity</a:t>
            </a:r>
          </a:p>
          <a:p>
            <a:pPr lvl="2"/>
            <a:r>
              <a:rPr lang="en-US" dirty="0" err="1">
                <a:latin typeface="+mj-lt"/>
                <a:cs typeface="Calibri"/>
              </a:rPr>
              <a:t>Orexin</a:t>
            </a:r>
            <a:r>
              <a:rPr lang="en-US" dirty="0">
                <a:latin typeface="+mj-lt"/>
                <a:cs typeface="Calibri"/>
              </a:rPr>
              <a:t> B (</a:t>
            </a:r>
            <a:r>
              <a:rPr lang="en-US" dirty="0" err="1">
                <a:latin typeface="+mj-lt"/>
                <a:cs typeface="Calibri"/>
              </a:rPr>
              <a:t>Hypocretin</a:t>
            </a:r>
            <a:r>
              <a:rPr lang="en-US" dirty="0">
                <a:latin typeface="+mj-lt"/>
                <a:cs typeface="Calibri"/>
              </a:rPr>
              <a:t> 2)   </a:t>
            </a:r>
            <a:r>
              <a:rPr lang="en-US" dirty="0">
                <a:latin typeface="Calibri"/>
                <a:cs typeface="Calibri"/>
              </a:rPr>
              <a:t>→    28 </a:t>
            </a:r>
            <a:r>
              <a:rPr lang="en-US" dirty="0" err="1">
                <a:latin typeface="Calibri"/>
                <a:cs typeface="Calibri"/>
              </a:rPr>
              <a:t>aa</a:t>
            </a:r>
            <a:endParaRPr lang="en-US" dirty="0">
              <a:latin typeface="Calibri"/>
              <a:cs typeface="Calibri"/>
            </a:endParaRPr>
          </a:p>
          <a:p>
            <a:pPr lvl="3"/>
            <a:r>
              <a:rPr lang="en-US" dirty="0">
                <a:latin typeface="Calibri"/>
                <a:cs typeface="Calibri"/>
              </a:rPr>
              <a:t>Binds Orx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 receptor more readily</a:t>
            </a:r>
            <a:endParaRPr lang="en-US" dirty="0">
              <a:latin typeface="+mj-lt"/>
              <a:cs typeface="Calibri"/>
            </a:endParaRPr>
          </a:p>
        </p:txBody>
      </p:sp>
      <p:pic>
        <p:nvPicPr>
          <p:cNvPr id="5" name="Picture 2" descr="Image result for orexin from precursor">
            <a:extLst>
              <a:ext uri="{FF2B5EF4-FFF2-40B4-BE49-F238E27FC236}">
                <a16:creationId xmlns:a16="http://schemas.microsoft.com/office/drawing/2014/main" xmlns="" id="{B093583A-7C23-42A3-97E7-10A90C97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408" y="3773405"/>
            <a:ext cx="4267200" cy="290391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CB62942-0433-4BBB-BAE6-B8FEFCAA02B5}"/>
              </a:ext>
            </a:extLst>
          </p:cNvPr>
          <p:cNvSpPr/>
          <p:nvPr/>
        </p:nvSpPr>
        <p:spPr>
          <a:xfrm>
            <a:off x="4756608" y="3934119"/>
            <a:ext cx="838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1C79FD-BAB2-4BBB-86AC-7516BF82CD2E}"/>
              </a:ext>
            </a:extLst>
          </p:cNvPr>
          <p:cNvSpPr/>
          <p:nvPr/>
        </p:nvSpPr>
        <p:spPr>
          <a:xfrm>
            <a:off x="6661608" y="3934119"/>
            <a:ext cx="838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DD8EA7-2581-4B1F-8BBE-AA02A5DD352D}"/>
              </a:ext>
            </a:extLst>
          </p:cNvPr>
          <p:cNvSpPr/>
          <p:nvPr/>
        </p:nvSpPr>
        <p:spPr>
          <a:xfrm>
            <a:off x="6433008" y="3934119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2AB141-5534-44E2-B935-35FE24AE332D}"/>
              </a:ext>
            </a:extLst>
          </p:cNvPr>
          <p:cNvSpPr/>
          <p:nvPr/>
        </p:nvSpPr>
        <p:spPr>
          <a:xfrm>
            <a:off x="3918408" y="4467519"/>
            <a:ext cx="2057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46CACF-2AA8-409E-B1B0-AE8FABAB341C}"/>
              </a:ext>
            </a:extLst>
          </p:cNvPr>
          <p:cNvSpPr/>
          <p:nvPr/>
        </p:nvSpPr>
        <p:spPr>
          <a:xfrm>
            <a:off x="3994608" y="5077119"/>
            <a:ext cx="41148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1543677-45EB-4451-B3C3-D944172B02C3}"/>
              </a:ext>
            </a:extLst>
          </p:cNvPr>
          <p:cNvSpPr/>
          <p:nvPr/>
        </p:nvSpPr>
        <p:spPr>
          <a:xfrm>
            <a:off x="7042608" y="5077119"/>
            <a:ext cx="53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1CA5BF9-5762-457A-B0B3-F20D6167A8C8}"/>
              </a:ext>
            </a:extLst>
          </p:cNvPr>
          <p:cNvSpPr/>
          <p:nvPr/>
        </p:nvSpPr>
        <p:spPr>
          <a:xfrm>
            <a:off x="5975808" y="4467519"/>
            <a:ext cx="2209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0AE40-CC99-4845-9630-9C908E9DD8F3}"/>
              </a:ext>
            </a:extLst>
          </p:cNvPr>
          <p:cNvSpPr txBox="1"/>
          <p:nvPr/>
        </p:nvSpPr>
        <p:spPr>
          <a:xfrm>
            <a:off x="66773" y="6677319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Holland, P. and P. J. </a:t>
            </a:r>
            <a:r>
              <a:rPr lang="en-US" sz="800" dirty="0" err="1"/>
              <a:t>Goadsby</a:t>
            </a:r>
            <a:r>
              <a:rPr lang="en-US" sz="800" dirty="0"/>
              <a:t> (2007). "The hypothalamic </a:t>
            </a:r>
            <a:r>
              <a:rPr lang="en-US" sz="800" dirty="0" err="1"/>
              <a:t>orexinergic</a:t>
            </a:r>
            <a:r>
              <a:rPr lang="en-US" sz="800" dirty="0"/>
              <a:t> system: pain and primary headaches." </a:t>
            </a:r>
            <a:r>
              <a:rPr lang="en-US" sz="800" u="sng" dirty="0"/>
              <a:t>Headache: The Journal of Head and Face Pain </a:t>
            </a:r>
            <a:r>
              <a:rPr lang="en-US" sz="800" b="1" u="sng" dirty="0"/>
              <a:t>47(6): 951-962.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612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CFEF5-2E43-4A4B-A3DA-CE475B7E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" y="283602"/>
            <a:ext cx="9257122" cy="1293028"/>
          </a:xfrm>
        </p:spPr>
        <p:txBody>
          <a:bodyPr/>
          <a:lstStyle/>
          <a:p>
            <a:pPr algn="ctr"/>
            <a:r>
              <a:rPr lang="en-US" dirty="0"/>
              <a:t>A brief introduction to Orexin…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xmlns="" id="{8CAC5A9A-EBE2-451C-9CC1-9D59D1774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088" y="1561708"/>
            <a:ext cx="8733935" cy="914400"/>
          </a:xfrm>
        </p:spPr>
        <p:txBody>
          <a:bodyPr/>
          <a:lstStyle/>
          <a:p>
            <a:r>
              <a:rPr lang="en-US" dirty="0" err="1"/>
              <a:t>Orexin</a:t>
            </a:r>
            <a:r>
              <a:rPr lang="en-US" dirty="0"/>
              <a:t> has far-reaching influences on brain activity/behavior</a:t>
            </a:r>
          </a:p>
        </p:txBody>
      </p:sp>
      <p:pic>
        <p:nvPicPr>
          <p:cNvPr id="16" name="Picture 6" descr="Image result for orexin brain">
            <a:extLst>
              <a:ext uri="{FF2B5EF4-FFF2-40B4-BE49-F238E27FC236}">
                <a16:creationId xmlns:a16="http://schemas.microsoft.com/office/drawing/2014/main" xmlns="" id="{6C75997E-67BB-4A3A-8BBE-F9220A2A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2609" y="2419546"/>
            <a:ext cx="5257800" cy="4015049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62ED76-12D3-44D3-883D-7F2EC818496D}"/>
              </a:ext>
            </a:extLst>
          </p:cNvPr>
          <p:cNvSpPr txBox="1"/>
          <p:nvPr/>
        </p:nvSpPr>
        <p:spPr>
          <a:xfrm>
            <a:off x="28274" y="6556745"/>
            <a:ext cx="1216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Gotter</a:t>
            </a:r>
            <a:r>
              <a:rPr lang="en-US" sz="800" dirty="0"/>
              <a:t>, A. L., et al. (2012). "International Union of Basic and Clinical Pharmacology. LXXXVI. Orexin receptor function, nomenclature and pharmacology." </a:t>
            </a:r>
            <a:r>
              <a:rPr lang="en-US" sz="800" u="sng" dirty="0"/>
              <a:t>Pharmacological reviews </a:t>
            </a:r>
            <a:r>
              <a:rPr lang="en-US" sz="800" b="1" u="sng" dirty="0"/>
              <a:t>64(3): 389-420.</a:t>
            </a:r>
          </a:p>
          <a:p>
            <a:r>
              <a:rPr lang="en-US" sz="800" dirty="0"/>
              <a:t>Johnson, P. L., Samuels, B. C., Fitz, S. D., </a:t>
            </a:r>
            <a:r>
              <a:rPr lang="en-US" sz="800" dirty="0" err="1"/>
              <a:t>Federici</a:t>
            </a:r>
            <a:r>
              <a:rPr lang="en-US" sz="800" dirty="0"/>
              <a:t>, L. M., </a:t>
            </a:r>
            <a:r>
              <a:rPr lang="en-US" sz="800" dirty="0" err="1"/>
              <a:t>Hammes</a:t>
            </a:r>
            <a:r>
              <a:rPr lang="en-US" sz="800" dirty="0"/>
              <a:t>, N., Early, M. C., ... &amp; </a:t>
            </a:r>
            <a:r>
              <a:rPr lang="en-US" sz="800" dirty="0" err="1"/>
              <a:t>Shekhar</a:t>
            </a:r>
            <a:r>
              <a:rPr lang="en-US" sz="800" dirty="0"/>
              <a:t>, A. (2012). Orexin 1 receptors are a novel target to modulate panic responses and the panic brain network. </a:t>
            </a:r>
            <a:r>
              <a:rPr lang="en-US" sz="800" i="1" dirty="0"/>
              <a:t>Physiology &amp; behavior</a:t>
            </a:r>
            <a:r>
              <a:rPr lang="en-US" sz="800" dirty="0"/>
              <a:t>, </a:t>
            </a:r>
            <a:r>
              <a:rPr lang="en-US" sz="800" i="1" dirty="0"/>
              <a:t>107</a:t>
            </a:r>
            <a:r>
              <a:rPr lang="en-US" sz="800" dirty="0"/>
              <a:t>(5), 733-742.</a:t>
            </a:r>
            <a:endParaRPr lang="en-US" sz="800" b="1" u="sng" dirty="0"/>
          </a:p>
          <a:p>
            <a:endParaRPr lang="en-US" sz="8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E4BE5BD-E81A-4A11-9274-6F2D13D6AC4F}"/>
              </a:ext>
            </a:extLst>
          </p:cNvPr>
          <p:cNvCxnSpPr/>
          <p:nvPr/>
        </p:nvCxnSpPr>
        <p:spPr>
          <a:xfrm flipV="1">
            <a:off x="6268825" y="3346515"/>
            <a:ext cx="2884602" cy="111236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BF434F-CB41-474D-B01C-57824E339CD4}"/>
              </a:ext>
            </a:extLst>
          </p:cNvPr>
          <p:cNvSpPr txBox="1"/>
          <p:nvPr/>
        </p:nvSpPr>
        <p:spPr>
          <a:xfrm>
            <a:off x="8672661" y="2894033"/>
            <a:ext cx="2215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BNST</a:t>
            </a:r>
          </a:p>
          <a:p>
            <a:pPr algn="ctr"/>
            <a:r>
              <a:rPr lang="en-US" dirty="0"/>
              <a:t>Amygdala</a:t>
            </a:r>
          </a:p>
          <a:p>
            <a:pPr algn="ctr"/>
            <a:r>
              <a:rPr lang="en-US" dirty="0"/>
              <a:t>PAG</a:t>
            </a:r>
          </a:p>
        </p:txBody>
      </p:sp>
    </p:spTree>
    <p:extLst>
      <p:ext uri="{BB962C8B-B14F-4D97-AF65-F5344CB8AC3E}">
        <p14:creationId xmlns:p14="http://schemas.microsoft.com/office/powerpoint/2010/main" val="15497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CFEF5-2E43-4A4B-A3DA-CE475B7E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" y="283602"/>
            <a:ext cx="9257122" cy="1293028"/>
          </a:xfrm>
        </p:spPr>
        <p:txBody>
          <a:bodyPr/>
          <a:lstStyle/>
          <a:p>
            <a:pPr algn="ctr"/>
            <a:r>
              <a:rPr lang="en-US" dirty="0"/>
              <a:t>A brief introduction to Orexin…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FA04E3CA-4EF8-4F5C-9D29-95DE8303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077" y="1401451"/>
            <a:ext cx="8229600" cy="1828800"/>
          </a:xfrm>
        </p:spPr>
        <p:txBody>
          <a:bodyPr/>
          <a:lstStyle/>
          <a:p>
            <a:r>
              <a:rPr lang="en-US" dirty="0"/>
              <a:t>Important role in regulating:</a:t>
            </a:r>
          </a:p>
          <a:p>
            <a:pPr lvl="1"/>
            <a:r>
              <a:rPr lang="en-US" dirty="0"/>
              <a:t>Arousal/Wakefulness</a:t>
            </a:r>
            <a:r>
              <a:rPr lang="en-US" baseline="30000" dirty="0"/>
              <a:t>1,2</a:t>
            </a:r>
          </a:p>
          <a:p>
            <a:pPr lvl="1"/>
            <a:r>
              <a:rPr lang="en-US" dirty="0"/>
              <a:t>Appetite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Anxiety</a:t>
            </a:r>
            <a:r>
              <a:rPr lang="en-US" baseline="300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86A301-B526-4EF5-AD38-4A68FA66FC33}"/>
              </a:ext>
            </a:extLst>
          </p:cNvPr>
          <p:cNvSpPr txBox="1"/>
          <p:nvPr/>
        </p:nvSpPr>
        <p:spPr>
          <a:xfrm>
            <a:off x="113121" y="6268040"/>
            <a:ext cx="9492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 Hagan, J. J., et al. (1999). "</a:t>
            </a:r>
            <a:r>
              <a:rPr lang="en-US" sz="800" dirty="0" err="1"/>
              <a:t>Orexin</a:t>
            </a:r>
            <a:r>
              <a:rPr lang="en-US" sz="800" dirty="0"/>
              <a:t> A activates locus </a:t>
            </a:r>
            <a:r>
              <a:rPr lang="en-US" sz="800" dirty="0" err="1"/>
              <a:t>coeruleus</a:t>
            </a:r>
            <a:r>
              <a:rPr lang="en-US" sz="800" dirty="0"/>
              <a:t> cell firing and increases arousal in the rat." </a:t>
            </a:r>
            <a:r>
              <a:rPr lang="en-US" sz="800" u="sng" dirty="0"/>
              <a:t>Proceedings of the National Academy of Sciences </a:t>
            </a:r>
            <a:r>
              <a:rPr lang="en-US" sz="800" b="1" u="sng" dirty="0"/>
              <a:t>96(19): 10911-10916.</a:t>
            </a:r>
            <a:endParaRPr lang="en-US" sz="800" dirty="0"/>
          </a:p>
          <a:p>
            <a:r>
              <a:rPr lang="en-US" sz="800" dirty="0"/>
              <a:t>2.  </a:t>
            </a:r>
            <a:r>
              <a:rPr lang="en-US" sz="800" dirty="0" err="1"/>
              <a:t>Kiyashchenko</a:t>
            </a:r>
            <a:r>
              <a:rPr lang="en-US" sz="800" dirty="0"/>
              <a:t>, L. I., et al. (2002). "Release of </a:t>
            </a:r>
            <a:r>
              <a:rPr lang="en-US" sz="800" dirty="0" err="1"/>
              <a:t>hypocretin</a:t>
            </a:r>
            <a:r>
              <a:rPr lang="en-US" sz="800" dirty="0"/>
              <a:t> (</a:t>
            </a:r>
            <a:r>
              <a:rPr lang="en-US" sz="800" dirty="0" err="1"/>
              <a:t>orexin</a:t>
            </a:r>
            <a:r>
              <a:rPr lang="en-US" sz="800" dirty="0"/>
              <a:t>) during waking and sleep states." </a:t>
            </a:r>
            <a:r>
              <a:rPr lang="en-US" sz="800" u="sng" dirty="0"/>
              <a:t>The journal of neuroscience </a:t>
            </a:r>
            <a:r>
              <a:rPr lang="en-US" sz="800" b="1" u="sng" dirty="0"/>
              <a:t>22(13): 5282-5286.</a:t>
            </a:r>
            <a:endParaRPr lang="en-US" sz="800" dirty="0"/>
          </a:p>
          <a:p>
            <a:r>
              <a:rPr lang="en-US" sz="800" dirty="0"/>
              <a:t>3.  Sakurai, T., et al. (1998). "</a:t>
            </a:r>
            <a:r>
              <a:rPr lang="en-US" sz="800" dirty="0" err="1"/>
              <a:t>Orexins</a:t>
            </a:r>
            <a:r>
              <a:rPr lang="en-US" sz="800" dirty="0"/>
              <a:t> and </a:t>
            </a:r>
            <a:r>
              <a:rPr lang="en-US" sz="800" dirty="0" err="1"/>
              <a:t>orexin</a:t>
            </a:r>
            <a:r>
              <a:rPr lang="en-US" sz="800" dirty="0"/>
              <a:t> receptors: a family of hypothalamic </a:t>
            </a:r>
            <a:r>
              <a:rPr lang="en-US" sz="800" dirty="0" err="1"/>
              <a:t>neuropeptides</a:t>
            </a:r>
            <a:r>
              <a:rPr lang="en-US" sz="800" dirty="0"/>
              <a:t> and G protein-coupled receptors that regulate feeding behavior." </a:t>
            </a:r>
            <a:r>
              <a:rPr lang="en-US" sz="800" u="sng" dirty="0"/>
              <a:t>Cell </a:t>
            </a:r>
            <a:r>
              <a:rPr lang="en-US" sz="800" b="1" u="sng" dirty="0"/>
              <a:t>92(4): 573-585.</a:t>
            </a:r>
          </a:p>
          <a:p>
            <a:r>
              <a:rPr lang="en-US" sz="800" dirty="0"/>
              <a:t>4.  Johnson, P. L., et al. (2010). "A key role for </a:t>
            </a:r>
            <a:r>
              <a:rPr lang="en-US" sz="800" dirty="0" err="1"/>
              <a:t>orexin</a:t>
            </a:r>
            <a:r>
              <a:rPr lang="en-US" sz="800" dirty="0"/>
              <a:t> in panic anxiety." </a:t>
            </a:r>
            <a:r>
              <a:rPr lang="en-US" sz="800" u="sng" dirty="0"/>
              <a:t>Nature medicine </a:t>
            </a:r>
            <a:r>
              <a:rPr lang="en-US" sz="800" b="1" u="sng" dirty="0"/>
              <a:t>16(1): 111-115.</a:t>
            </a:r>
          </a:p>
          <a:p>
            <a:endParaRPr lang="en-US" sz="800" b="1" u="sng" dirty="0"/>
          </a:p>
          <a:p>
            <a:endParaRPr lang="en-US" sz="800" b="1" u="sng" dirty="0"/>
          </a:p>
          <a:p>
            <a:endParaRPr lang="en-US" sz="800" dirty="0"/>
          </a:p>
        </p:txBody>
      </p:sp>
      <p:pic>
        <p:nvPicPr>
          <p:cNvPr id="1026" name="Picture 2" descr="Image result for zombie eating food">
            <a:extLst>
              <a:ext uri="{FF2B5EF4-FFF2-40B4-BE49-F238E27FC236}">
                <a16:creationId xmlns:a16="http://schemas.microsoft.com/office/drawing/2014/main" xmlns="" id="{3B89CE3E-C81A-4FCD-BC22-03640ED22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3"/>
          <a:stretch/>
        </p:blipFill>
        <p:spPr bwMode="auto">
          <a:xfrm>
            <a:off x="8637409" y="2975893"/>
            <a:ext cx="3350646" cy="29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n't sleep monster">
            <a:extLst>
              <a:ext uri="{FF2B5EF4-FFF2-40B4-BE49-F238E27FC236}">
                <a16:creationId xmlns:a16="http://schemas.microsoft.com/office/drawing/2014/main" xmlns="" id="{FA9134E7-FF34-4E42-8FE6-A34472FA8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0" y="2782877"/>
            <a:ext cx="3505200" cy="346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5DFB7C-FE71-4C6E-B9DA-6DD9A56E7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409" y="3005304"/>
            <a:ext cx="4550004" cy="302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6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CFEF5-2E43-4A4B-A3DA-CE475B7E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" y="283602"/>
            <a:ext cx="9257122" cy="1293028"/>
          </a:xfrm>
        </p:spPr>
        <p:txBody>
          <a:bodyPr/>
          <a:lstStyle/>
          <a:p>
            <a:pPr algn="ctr"/>
            <a:r>
              <a:rPr lang="en-US" dirty="0"/>
              <a:t>A brief introduction to Orexin…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xmlns="" id="{C6A41831-72B2-4D46-8FB5-7E1DACB97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6951" y="142973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/>
              <a:t>Important in disorders:</a:t>
            </a:r>
          </a:p>
          <a:p>
            <a:pPr lvl="1"/>
            <a:r>
              <a:rPr lang="en-US" dirty="0"/>
              <a:t>Obesity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Narcolepsy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Addiction</a:t>
            </a:r>
            <a:r>
              <a:rPr lang="en-US" baseline="300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E7E731-8280-4B6F-85CC-8C5E348AF4D5}"/>
              </a:ext>
            </a:extLst>
          </p:cNvPr>
          <p:cNvSpPr txBox="1"/>
          <p:nvPr/>
        </p:nvSpPr>
        <p:spPr>
          <a:xfrm>
            <a:off x="160251" y="63819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 </a:t>
            </a:r>
            <a:r>
              <a:rPr lang="en-US" sz="800" dirty="0" err="1"/>
              <a:t>Kotz</a:t>
            </a:r>
            <a:r>
              <a:rPr lang="en-US" sz="800" dirty="0"/>
              <a:t>, C., et al. (2012). "Brain </a:t>
            </a:r>
            <a:r>
              <a:rPr lang="en-US" sz="800" dirty="0" err="1"/>
              <a:t>orexin</a:t>
            </a:r>
            <a:r>
              <a:rPr lang="en-US" sz="800" dirty="0"/>
              <a:t> promotes obesity resistance." </a:t>
            </a:r>
            <a:r>
              <a:rPr lang="en-US" sz="800" u="sng" dirty="0"/>
              <a:t>Annals of the New York Academy of Sciences </a:t>
            </a:r>
            <a:r>
              <a:rPr lang="en-US" sz="800" b="1" u="sng" dirty="0"/>
              <a:t>1264(1): 72-86.</a:t>
            </a:r>
          </a:p>
          <a:p>
            <a:r>
              <a:rPr lang="en-US" sz="800" dirty="0"/>
              <a:t>2.  Siegel, J., et al. (2001). "A brief history of </a:t>
            </a:r>
            <a:r>
              <a:rPr lang="en-US" sz="800" dirty="0" err="1"/>
              <a:t>hypocretin</a:t>
            </a:r>
            <a:r>
              <a:rPr lang="en-US" sz="800" dirty="0"/>
              <a:t>/</a:t>
            </a:r>
            <a:r>
              <a:rPr lang="en-US" sz="800" dirty="0" err="1"/>
              <a:t>orexin</a:t>
            </a:r>
            <a:r>
              <a:rPr lang="en-US" sz="800" dirty="0"/>
              <a:t> and narcolepsy."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25(5): S14-S20.</a:t>
            </a:r>
          </a:p>
          <a:p>
            <a:r>
              <a:rPr lang="en-US" sz="800" dirty="0"/>
              <a:t>3.  Aston-Jones, G., et al. (2009). "Role of lateral hypothalamic </a:t>
            </a:r>
            <a:r>
              <a:rPr lang="en-US" sz="800" dirty="0" err="1"/>
              <a:t>orexin</a:t>
            </a:r>
            <a:r>
              <a:rPr lang="en-US" sz="800" dirty="0"/>
              <a:t> neurons in reward processing and addiction." </a:t>
            </a:r>
            <a:r>
              <a:rPr lang="en-US" sz="800" u="sng" dirty="0" err="1"/>
              <a:t>Neuropharmacology</a:t>
            </a:r>
            <a:r>
              <a:rPr lang="en-US" sz="800" u="sng" dirty="0"/>
              <a:t> </a:t>
            </a:r>
            <a:r>
              <a:rPr lang="en-US" sz="800" b="1" u="sng" dirty="0"/>
              <a:t>56: 112-121.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6367E1-AAD0-4D73-B9C9-1367CCA6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5" y="3128399"/>
            <a:ext cx="4766825" cy="296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F361C3-2B8F-44B6-A103-CC1A02E1F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172" y="3035313"/>
            <a:ext cx="2824305" cy="3229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EC8AC4-71EB-403A-B518-20B63A70F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152" y="2854748"/>
            <a:ext cx="3550763" cy="352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49"/>
            <a:ext cx="12192000" cy="1293028"/>
          </a:xfrm>
        </p:spPr>
        <p:txBody>
          <a:bodyPr/>
          <a:lstStyle/>
          <a:p>
            <a:r>
              <a:rPr lang="en-US" dirty="0"/>
              <a:t>Considerations Regarding Fear Circuitry...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4377"/>
            <a:ext cx="10820400" cy="4024125"/>
          </a:xfrm>
        </p:spPr>
        <p:txBody>
          <a:bodyPr/>
          <a:lstStyle/>
          <a:p>
            <a:r>
              <a:rPr lang="en-US" dirty="0"/>
              <a:t>Are fear and anxiety physiologically different?</a:t>
            </a:r>
          </a:p>
          <a:p>
            <a:r>
              <a:rPr lang="en-US" dirty="0"/>
              <a:t>Is social stress different from generalized stress?</a:t>
            </a:r>
          </a:p>
          <a:p>
            <a:r>
              <a:rPr lang="en-US" dirty="0"/>
              <a:t>Does unpredictability make a difference?</a:t>
            </a:r>
          </a:p>
          <a:p>
            <a:pPr lvl="1"/>
            <a:r>
              <a:rPr lang="en-US" dirty="0"/>
              <a:t>PTSD</a:t>
            </a:r>
            <a:r>
              <a:rPr lang="en-US" baseline="30000" dirty="0"/>
              <a:t>1,2</a:t>
            </a:r>
          </a:p>
          <a:p>
            <a:pPr lvl="1"/>
            <a:r>
              <a:rPr lang="en-US" dirty="0"/>
              <a:t>Depression</a:t>
            </a:r>
            <a:r>
              <a:rPr lang="en-US" baseline="30000" dirty="0"/>
              <a:t>3</a:t>
            </a:r>
            <a:r>
              <a:rPr lang="en-US" dirty="0"/>
              <a:t>/Anhedonia</a:t>
            </a:r>
            <a:r>
              <a:rPr lang="en-US" baseline="30000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0634" y="6255500"/>
            <a:ext cx="12099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 err="1"/>
              <a:t>Başoğlu</a:t>
            </a:r>
            <a:r>
              <a:rPr lang="en-US" sz="800" dirty="0"/>
              <a:t>, M. and S. Mineka (1992). "The role of uncontrollable and unpredictable stress in post-traumatic stress responses in torture survivors.“</a:t>
            </a:r>
          </a:p>
          <a:p>
            <a:pPr marL="228600" indent="-228600">
              <a:buFontTx/>
              <a:buAutoNum type="arabicPeriod"/>
            </a:pPr>
            <a:r>
              <a:rPr lang="en-US" sz="800" dirty="0" err="1"/>
              <a:t>Foa</a:t>
            </a:r>
            <a:r>
              <a:rPr lang="en-US" sz="800" dirty="0"/>
              <a:t>, E. B., et al. (1992). "Uncontrollability and unpredictability in post-traumatic stress disorder: an animal model." </a:t>
            </a:r>
            <a:r>
              <a:rPr lang="en-US" sz="800" u="sng" dirty="0"/>
              <a:t>Psychological bulletin </a:t>
            </a:r>
            <a:r>
              <a:rPr lang="en-US" sz="800" b="1" u="sng" dirty="0"/>
              <a:t>112</a:t>
            </a:r>
            <a:r>
              <a:rPr lang="en-US" sz="800" u="sng" dirty="0"/>
              <a:t>(2): 218.</a:t>
            </a:r>
          </a:p>
          <a:p>
            <a:pPr marL="228600" indent="-228600">
              <a:buFontTx/>
              <a:buAutoNum type="arabicPeriod"/>
            </a:pPr>
            <a:r>
              <a:rPr lang="en-US" sz="800" dirty="0" err="1"/>
              <a:t>Willner</a:t>
            </a:r>
            <a:r>
              <a:rPr lang="en-US" sz="800" dirty="0"/>
              <a:t>, P. (1997). "Validity, reliability and utility of the chronic mild stress model of depression: a 10-year review and evaluation." </a:t>
            </a:r>
            <a:r>
              <a:rPr lang="en-US" sz="800" u="sng" dirty="0"/>
              <a:t>Psychopharmacology </a:t>
            </a:r>
            <a:r>
              <a:rPr lang="en-US" sz="800" b="1" u="sng" dirty="0"/>
              <a:t>134</a:t>
            </a:r>
            <a:r>
              <a:rPr lang="en-US" sz="800" u="sng" dirty="0"/>
              <a:t>(4): 319-329.</a:t>
            </a:r>
          </a:p>
          <a:p>
            <a:pPr marL="228600" indent="-228600">
              <a:buFontTx/>
              <a:buAutoNum type="arabicPeriod"/>
            </a:pPr>
            <a:r>
              <a:rPr lang="en-US" sz="800" dirty="0"/>
              <a:t>Papp, M., et al. (1991). "An animal model of anhedonia: attenuation of sucrose consumption and place preference conditioning by chronic unpredictable mild stress." </a:t>
            </a:r>
            <a:r>
              <a:rPr lang="en-US" sz="800" u="sng" dirty="0"/>
              <a:t>Psychopharmacology </a:t>
            </a:r>
            <a:r>
              <a:rPr lang="en-US" sz="800" b="1" u="sng" dirty="0"/>
              <a:t>104</a:t>
            </a:r>
            <a:r>
              <a:rPr lang="en-US" sz="800" u="sng" dirty="0"/>
              <a:t>(2): 255-259.</a:t>
            </a:r>
          </a:p>
          <a:p>
            <a:pPr marL="228600" indent="-228600">
              <a:buFontTx/>
              <a:buAutoNum type="arabicPeriod"/>
            </a:pPr>
            <a:endParaRPr lang="en-US" sz="800" u="sng" dirty="0"/>
          </a:p>
          <a:p>
            <a:pPr marL="228600" indent="-228600">
              <a:buAutoNum type="arabicPeriod"/>
            </a:pP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61" y="3338620"/>
            <a:ext cx="4288685" cy="2859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98" y="2627405"/>
            <a:ext cx="5437041" cy="3592652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1701209" y="2200938"/>
            <a:ext cx="2222205" cy="394568"/>
          </a:xfrm>
          <a:prstGeom prst="frame">
            <a:avLst/>
          </a:prstGeom>
          <a:solidFill>
            <a:srgbClr val="EE00DD"/>
          </a:solidFill>
          <a:ln>
            <a:solidFill>
              <a:srgbClr val="EE0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CFEF5-2E43-4A4B-A3DA-CE475B7E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" y="283602"/>
            <a:ext cx="9257122" cy="1293028"/>
          </a:xfrm>
        </p:spPr>
        <p:txBody>
          <a:bodyPr/>
          <a:lstStyle/>
          <a:p>
            <a:pPr algn="ctr"/>
            <a:r>
              <a:rPr lang="en-US" dirty="0"/>
              <a:t>A brief introduction to Orexin…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679C4299-9FF2-4F75-813B-62378E3A4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528" y="1486292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/>
              <a:t>Why might </a:t>
            </a:r>
            <a:r>
              <a:rPr lang="en-US" dirty="0" err="1"/>
              <a:t>orexin</a:t>
            </a:r>
            <a:r>
              <a:rPr lang="en-US" dirty="0"/>
              <a:t> be associated with anxiety/depression?</a:t>
            </a:r>
          </a:p>
          <a:p>
            <a:pPr lvl="1"/>
            <a:r>
              <a:rPr lang="en-US" dirty="0"/>
              <a:t>Activates transmitters involved in arousal/stress response</a:t>
            </a:r>
            <a:r>
              <a:rPr lang="en-US" baseline="30000" dirty="0"/>
              <a:t>1</a:t>
            </a:r>
          </a:p>
          <a:p>
            <a:pPr lvl="2"/>
            <a:r>
              <a:rPr lang="en-US" dirty="0" err="1"/>
              <a:t>Corticotripin</a:t>
            </a:r>
            <a:r>
              <a:rPr lang="en-US" dirty="0"/>
              <a:t> Releasing Factor (CRF)</a:t>
            </a:r>
          </a:p>
          <a:p>
            <a:pPr lvl="2"/>
            <a:r>
              <a:rPr lang="en-US" dirty="0" err="1"/>
              <a:t>Vasopresson</a:t>
            </a:r>
            <a:r>
              <a:rPr lang="en-US" dirty="0"/>
              <a:t> (AVP)</a:t>
            </a:r>
          </a:p>
          <a:p>
            <a:pPr lvl="2"/>
            <a:endParaRPr lang="en-US" dirty="0"/>
          </a:p>
          <a:p>
            <a:r>
              <a:rPr lang="en-US" dirty="0"/>
              <a:t>What happens during anxiety/depression?</a:t>
            </a:r>
          </a:p>
          <a:p>
            <a:pPr lvl="1"/>
            <a:r>
              <a:rPr lang="en-US" dirty="0"/>
              <a:t>Disrupted sleep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Appetite disturbances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Loss of energy/drive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5FC75F-8B62-4CCE-B11F-53F877207A0A}"/>
              </a:ext>
            </a:extLst>
          </p:cNvPr>
          <p:cNvSpPr txBox="1"/>
          <p:nvPr/>
        </p:nvSpPr>
        <p:spPr>
          <a:xfrm>
            <a:off x="47128" y="6321592"/>
            <a:ext cx="1086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 </a:t>
            </a:r>
            <a:r>
              <a:rPr lang="en-US" sz="800" dirty="0" err="1"/>
              <a:t>Winsky-Sommerer</a:t>
            </a:r>
            <a:r>
              <a:rPr lang="en-US" sz="800" dirty="0"/>
              <a:t>, R., et al. (2004). "Interaction between the </a:t>
            </a:r>
            <a:r>
              <a:rPr lang="en-US" sz="800" dirty="0" err="1"/>
              <a:t>corticotropin</a:t>
            </a:r>
            <a:r>
              <a:rPr lang="en-US" sz="800" dirty="0"/>
              <a:t>-releasing factor system and </a:t>
            </a:r>
            <a:r>
              <a:rPr lang="en-US" sz="800" dirty="0" err="1"/>
              <a:t>hypocretins</a:t>
            </a:r>
            <a:r>
              <a:rPr lang="en-US" sz="800" dirty="0"/>
              <a:t> (</a:t>
            </a:r>
            <a:r>
              <a:rPr lang="en-US" sz="800" dirty="0" err="1"/>
              <a:t>orexins</a:t>
            </a:r>
            <a:r>
              <a:rPr lang="en-US" sz="800" dirty="0"/>
              <a:t>): a novel circuit mediating stress response." </a:t>
            </a:r>
            <a:r>
              <a:rPr lang="en-US" sz="800" u="sng" dirty="0"/>
              <a:t>Journal of Neuroscience </a:t>
            </a:r>
            <a:r>
              <a:rPr lang="en-US" sz="800" b="1" u="sng" dirty="0"/>
              <a:t>24(50): 11439-11448.</a:t>
            </a:r>
            <a:endParaRPr lang="en-US" sz="800" dirty="0"/>
          </a:p>
          <a:p>
            <a:r>
              <a:rPr lang="en-US" sz="800" dirty="0"/>
              <a:t>2.  Breslau, N., et al. (1996). "Sleep disturbance and psychiatric disorders: a longitudinal epidemiological study of young adults."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39(6): 411-418.</a:t>
            </a:r>
          </a:p>
          <a:p>
            <a:r>
              <a:rPr lang="en-US" sz="800" dirty="0"/>
              <a:t>3.  </a:t>
            </a:r>
            <a:r>
              <a:rPr lang="en-US" sz="800" dirty="0" err="1"/>
              <a:t>Leckman</a:t>
            </a:r>
            <a:r>
              <a:rPr lang="en-US" sz="800" dirty="0"/>
              <a:t>, J. F., et al. (1984). "Appetite disturbance and excessive guilt in major depression: use of family study data to define depressive subtypes." </a:t>
            </a:r>
            <a:r>
              <a:rPr lang="en-US" sz="800" u="sng" dirty="0"/>
              <a:t>Archives of general psychiatry </a:t>
            </a:r>
            <a:r>
              <a:rPr lang="en-US" sz="800" b="1" u="sng" dirty="0"/>
              <a:t>41(9): 839-844.</a:t>
            </a:r>
          </a:p>
          <a:p>
            <a:endParaRPr lang="en-US" sz="800" b="1" u="sng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881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CFEF5-2E43-4A4B-A3DA-CE475B7E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" y="283602"/>
            <a:ext cx="11934332" cy="1293028"/>
          </a:xfrm>
        </p:spPr>
        <p:txBody>
          <a:bodyPr/>
          <a:lstStyle/>
          <a:p>
            <a:pPr algn="ctr"/>
            <a:r>
              <a:rPr lang="en-US" dirty="0"/>
              <a:t>A very brief introduction to Glutamate…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679C4299-9FF2-4F75-813B-62378E3A4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31" y="1486292"/>
            <a:ext cx="11019935" cy="4267200"/>
          </a:xfrm>
        </p:spPr>
        <p:txBody>
          <a:bodyPr>
            <a:normAutofit/>
          </a:bodyPr>
          <a:lstStyle/>
          <a:p>
            <a:r>
              <a:rPr lang="en-US" dirty="0"/>
              <a:t>The most abundant neurotransmitter in the vertebrate nervous system</a:t>
            </a:r>
          </a:p>
          <a:p>
            <a:pPr lvl="1"/>
            <a:r>
              <a:rPr lang="en-US" dirty="0"/>
              <a:t>Primarily excitatory</a:t>
            </a:r>
            <a:endParaRPr lang="en-US" baseline="30000" dirty="0"/>
          </a:p>
          <a:p>
            <a:pPr lvl="2"/>
            <a:r>
              <a:rPr lang="en-US" dirty="0"/>
              <a:t>Some metabotropic receptors are inhibitory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The most important receptors (for this presentation) are ionotropic</a:t>
            </a:r>
          </a:p>
          <a:p>
            <a:pPr lvl="1"/>
            <a:r>
              <a:rPr lang="el-GR" dirty="0"/>
              <a:t>α-</a:t>
            </a:r>
            <a:r>
              <a:rPr lang="en-US" dirty="0"/>
              <a:t>amino-3-hydroxy-5-methyl-4-isoxazolepropionic acid (AMPA) receptor 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-methyl-D-aspartate (NMDA) receptor</a:t>
            </a:r>
          </a:p>
          <a:p>
            <a:pPr lvl="1"/>
            <a:r>
              <a:rPr lang="en-US" dirty="0" err="1"/>
              <a:t>Kainate</a:t>
            </a:r>
            <a:r>
              <a:rPr lang="en-US" dirty="0"/>
              <a:t> receptor</a:t>
            </a:r>
          </a:p>
        </p:txBody>
      </p:sp>
      <p:pic>
        <p:nvPicPr>
          <p:cNvPr id="2050" name="Picture 2" descr="Image result for glutamate receptors">
            <a:extLst>
              <a:ext uri="{FF2B5EF4-FFF2-40B4-BE49-F238E27FC236}">
                <a16:creationId xmlns:a16="http://schemas.microsoft.com/office/drawing/2014/main" xmlns="" id="{4E7202BB-A84D-4D68-AC5C-4D6640634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15" y="4010171"/>
            <a:ext cx="3739873" cy="26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7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17500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Orx</a:t>
            </a:r>
            <a:r>
              <a:rPr lang="en-US" sz="3200" dirty="0"/>
              <a:t>-A Depolarizes BNST Neurons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20DB71-C70F-41F0-9ADD-910F74CCC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37732"/>
          <a:stretch/>
        </p:blipFill>
        <p:spPr>
          <a:xfrm>
            <a:off x="744123" y="2168165"/>
            <a:ext cx="3746774" cy="3572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884FEE-4789-44EA-82B1-10D16F93A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17" b="1"/>
          <a:stretch/>
        </p:blipFill>
        <p:spPr>
          <a:xfrm>
            <a:off x="5071025" y="2375553"/>
            <a:ext cx="5461899" cy="34973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A011B6-87D4-4D16-A55F-3A5338810BF3}"/>
              </a:ext>
            </a:extLst>
          </p:cNvPr>
          <p:cNvSpPr/>
          <p:nvPr/>
        </p:nvSpPr>
        <p:spPr>
          <a:xfrm>
            <a:off x="631596" y="5656082"/>
            <a:ext cx="546755" cy="216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620856-FCC4-401A-A053-B24DBF6A6944}"/>
              </a:ext>
            </a:extLst>
          </p:cNvPr>
          <p:cNvSpPr/>
          <p:nvPr/>
        </p:nvSpPr>
        <p:spPr>
          <a:xfrm>
            <a:off x="3762865" y="5563381"/>
            <a:ext cx="546755" cy="216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82724AE-5B40-46E0-8A6A-918E7C587734}"/>
              </a:ext>
            </a:extLst>
          </p:cNvPr>
          <p:cNvSpPr/>
          <p:nvPr/>
        </p:nvSpPr>
        <p:spPr>
          <a:xfrm>
            <a:off x="9495928" y="2312703"/>
            <a:ext cx="713301" cy="232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77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1683" y="330738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Stereotaxic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1A4686-CEB9-48C0-B9F8-E6127A33C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25" y="3399639"/>
            <a:ext cx="3016167" cy="2746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2B9E86-EE7B-4B48-A863-C4B2E1CF6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82" t="43505" r="67334" b="6769"/>
          <a:stretch/>
        </p:blipFill>
        <p:spPr>
          <a:xfrm rot="4584133">
            <a:off x="5906020" y="4358691"/>
            <a:ext cx="450577" cy="316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6F7F3F-C16A-406F-B7A5-3B34C0910534}"/>
              </a:ext>
            </a:extLst>
          </p:cNvPr>
          <p:cNvSpPr txBox="1"/>
          <p:nvPr/>
        </p:nvSpPr>
        <p:spPr>
          <a:xfrm>
            <a:off x="1244336" y="5410544"/>
            <a:ext cx="2441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Unilateral intra-BNST or intra-Septum</a:t>
            </a:r>
          </a:p>
        </p:txBody>
      </p:sp>
      <p:pic>
        <p:nvPicPr>
          <p:cNvPr id="7" name="Picture 6" descr="Image result for clock transparent background">
            <a:extLst>
              <a:ext uri="{FF2B5EF4-FFF2-40B4-BE49-F238E27FC236}">
                <a16:creationId xmlns:a16="http://schemas.microsoft.com/office/drawing/2014/main" xmlns="" id="{3B4D660F-F491-452B-AF87-9C70EE3C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1358" y="1351907"/>
            <a:ext cx="1409700" cy="14097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49221E-21A2-47D5-8C99-65FDA0484AAC}"/>
              </a:ext>
            </a:extLst>
          </p:cNvPr>
          <p:cNvSpPr txBox="1"/>
          <p:nvPr/>
        </p:nvSpPr>
        <p:spPr>
          <a:xfrm>
            <a:off x="3900733" y="2810554"/>
            <a:ext cx="41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4+ Days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F18C07-2D44-48FA-997F-FD39F822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12021" y="1615963"/>
            <a:ext cx="3810000" cy="1638300"/>
          </a:xfrm>
          <a:prstGeom prst="rect">
            <a:avLst/>
          </a:prstGeom>
        </p:spPr>
      </p:pic>
      <p:pic>
        <p:nvPicPr>
          <p:cNvPr id="10" name="Picture 9" descr="Image result for transparent background tear drop">
            <a:extLst>
              <a:ext uri="{FF2B5EF4-FFF2-40B4-BE49-F238E27FC236}">
                <a16:creationId xmlns:a16="http://schemas.microsoft.com/office/drawing/2014/main" xmlns="" id="{58144FD4-0E67-4618-86BC-F6978E3F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7140" y="2994873"/>
            <a:ext cx="169051" cy="23812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89B2AA-D9BF-4071-9145-7E1C30A77203}"/>
              </a:ext>
            </a:extLst>
          </p:cNvPr>
          <p:cNvSpPr txBox="1"/>
          <p:nvPr/>
        </p:nvSpPr>
        <p:spPr>
          <a:xfrm>
            <a:off x="9622020" y="1891931"/>
            <a:ext cx="215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Orx</a:t>
            </a:r>
            <a:r>
              <a:rPr lang="en-US" dirty="0"/>
              <a:t>-A, Vehicle, CNQX, DNQX, and/or AP5 – </a:t>
            </a:r>
          </a:p>
          <a:p>
            <a:pPr algn="ctr"/>
            <a:r>
              <a:rPr lang="en-US" dirty="0"/>
              <a:t>30 min before behavioral testing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3DEBE7-993F-4609-B2B8-A944DE036E2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" y="1607187"/>
            <a:ext cx="3568259" cy="3803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44DF48-A37D-4CDD-B911-2D29525785A5}"/>
              </a:ext>
            </a:extLst>
          </p:cNvPr>
          <p:cNvSpPr txBox="1"/>
          <p:nvPr/>
        </p:nvSpPr>
        <p:spPr>
          <a:xfrm>
            <a:off x="9013490" y="6117748"/>
            <a:ext cx="4193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CNQX – AMPA/</a:t>
            </a:r>
            <a:r>
              <a:rPr lang="en-US" sz="1400" dirty="0" err="1"/>
              <a:t>Kainate</a:t>
            </a:r>
            <a:r>
              <a:rPr lang="en-US" sz="1400" dirty="0"/>
              <a:t> Antagonist</a:t>
            </a:r>
          </a:p>
          <a:p>
            <a:r>
              <a:rPr lang="en-US" sz="1400" dirty="0"/>
              <a:t>DNQX – AMPA/</a:t>
            </a:r>
            <a:r>
              <a:rPr lang="en-US" sz="1400" dirty="0" err="1"/>
              <a:t>Kainate</a:t>
            </a:r>
            <a:r>
              <a:rPr lang="en-US" sz="1400" dirty="0"/>
              <a:t> Antagonist</a:t>
            </a:r>
          </a:p>
          <a:p>
            <a:r>
              <a:rPr lang="en-US" sz="1400" dirty="0"/>
              <a:t>AP5 – NMDA Antagonist</a:t>
            </a:r>
          </a:p>
        </p:txBody>
      </p:sp>
    </p:spTree>
    <p:extLst>
      <p:ext uri="{BB962C8B-B14F-4D97-AF65-F5344CB8AC3E}">
        <p14:creationId xmlns:p14="http://schemas.microsoft.com/office/powerpoint/2010/main" val="2289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25E-7 3.33333E-6 L 0.00039 0.17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8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529F62-1C56-4051-8B31-CC010FED1D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9106" y="2076449"/>
            <a:ext cx="5354523" cy="4722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1683" y="330738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Elevated Plus Maze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2F31DB1-AF44-4C79-BDBA-8922410ABE46}"/>
              </a:ext>
            </a:extLst>
          </p:cNvPr>
          <p:cNvGrpSpPr/>
          <p:nvPr/>
        </p:nvGrpSpPr>
        <p:grpSpPr>
          <a:xfrm>
            <a:off x="47134" y="4112412"/>
            <a:ext cx="4716594" cy="2797354"/>
            <a:chOff x="47134" y="4112412"/>
            <a:chExt cx="4716594" cy="2797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FD70B5D-9D3C-418E-8853-235E29590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34" y="4251734"/>
              <a:ext cx="4716594" cy="26580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92B9E86-EE7B-4B48-A863-C4B2E1CF6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82" t="43505" r="67334" b="6769"/>
            <a:stretch/>
          </p:blipFill>
          <p:spPr>
            <a:xfrm rot="4584133">
              <a:off x="3449249" y="4179582"/>
              <a:ext cx="450577" cy="31623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E9E4EA-8D26-4D9F-B44E-3DF7CB32DB95}"/>
              </a:ext>
            </a:extLst>
          </p:cNvPr>
          <p:cNvSpPr txBox="1"/>
          <p:nvPr/>
        </p:nvSpPr>
        <p:spPr>
          <a:xfrm>
            <a:off x="1904215" y="3459638"/>
            <a:ext cx="301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 min</a:t>
            </a:r>
          </a:p>
        </p:txBody>
      </p:sp>
    </p:spTree>
    <p:extLst>
      <p:ext uri="{BB962C8B-B14F-4D97-AF65-F5344CB8AC3E}">
        <p14:creationId xmlns:p14="http://schemas.microsoft.com/office/powerpoint/2010/main" val="227627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10938 -0.10996 C 0.13191 -0.13264 0.16771 -0.16181 0.20521 -0.18704 C 0.24935 -0.21783 0.28516 -0.2382 0.31016 -0.24699 L 0.43451 -0.29653 " pathEditMode="relative" rAng="20340000" ptsTypes="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17500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Orx</a:t>
            </a:r>
            <a:r>
              <a:rPr lang="en-US" sz="3200" dirty="0"/>
              <a:t>-A in the BNST increases anxious behaviors on the EPM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DF1AB7-1B51-44AC-8969-5F95E16F1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4" y="1988695"/>
            <a:ext cx="6259703" cy="468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78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64930D-4CBD-43BB-B3AA-F5AEA1ABD2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355" y="271611"/>
            <a:ext cx="7409123" cy="7409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2316" y="330738"/>
            <a:ext cx="9180137" cy="1293028"/>
          </a:xfrm>
        </p:spPr>
        <p:txBody>
          <a:bodyPr/>
          <a:lstStyle/>
          <a:p>
            <a:pPr algn="ctr"/>
            <a:r>
              <a:rPr lang="en-US" dirty="0"/>
              <a:t>Social Interaction (SI) Test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2F31DB1-AF44-4C79-BDBA-8922410ABE46}"/>
              </a:ext>
            </a:extLst>
          </p:cNvPr>
          <p:cNvGrpSpPr/>
          <p:nvPr/>
        </p:nvGrpSpPr>
        <p:grpSpPr>
          <a:xfrm>
            <a:off x="47134" y="4112412"/>
            <a:ext cx="4716594" cy="2797354"/>
            <a:chOff x="47134" y="4112412"/>
            <a:chExt cx="4716594" cy="2797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FD70B5D-9D3C-418E-8853-235E29590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34" y="4251734"/>
              <a:ext cx="4716594" cy="26580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92B9E86-EE7B-4B48-A863-C4B2E1CF6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82" t="43505" r="67334" b="6769"/>
            <a:stretch/>
          </p:blipFill>
          <p:spPr>
            <a:xfrm rot="4584133">
              <a:off x="3449249" y="4179582"/>
              <a:ext cx="450577" cy="31623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E9E4EA-8D26-4D9F-B44E-3DF7CB32DB95}"/>
              </a:ext>
            </a:extLst>
          </p:cNvPr>
          <p:cNvSpPr txBox="1"/>
          <p:nvPr/>
        </p:nvSpPr>
        <p:spPr>
          <a:xfrm>
            <a:off x="1904215" y="3459638"/>
            <a:ext cx="301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 min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226A02-8B18-45B6-8388-2F0FAED84E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681380" y="4486329"/>
            <a:ext cx="2518430" cy="157581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D1C41E0-6ECB-4AA7-A14C-3D5AE9E6C527}"/>
              </a:ext>
            </a:extLst>
          </p:cNvPr>
          <p:cNvCxnSpPr/>
          <p:nvPr/>
        </p:nvCxnSpPr>
        <p:spPr>
          <a:xfrm>
            <a:off x="8341542" y="4336330"/>
            <a:ext cx="0" cy="820132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520549-4BC2-4965-8EF9-F292A6CC6AD5}"/>
              </a:ext>
            </a:extLst>
          </p:cNvPr>
          <p:cNvSpPr txBox="1"/>
          <p:nvPr/>
        </p:nvSpPr>
        <p:spPr>
          <a:xfrm>
            <a:off x="1545996" y="3044859"/>
            <a:ext cx="3101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Baseline measurements taken 48 hours before </a:t>
            </a:r>
            <a:r>
              <a:rPr lang="en-US" sz="2800" dirty="0" err="1"/>
              <a:t>treament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24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31224 -0.010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64930D-4CBD-43BB-B3AA-F5AEA1ABD2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355" y="271611"/>
            <a:ext cx="7409123" cy="7409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2316" y="330738"/>
            <a:ext cx="9180137" cy="1293028"/>
          </a:xfrm>
        </p:spPr>
        <p:txBody>
          <a:bodyPr/>
          <a:lstStyle/>
          <a:p>
            <a:pPr algn="ctr"/>
            <a:r>
              <a:rPr lang="en-US" dirty="0"/>
              <a:t>Social Interaction (SI) Test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2F31DB1-AF44-4C79-BDBA-8922410ABE46}"/>
              </a:ext>
            </a:extLst>
          </p:cNvPr>
          <p:cNvGrpSpPr/>
          <p:nvPr/>
        </p:nvGrpSpPr>
        <p:grpSpPr>
          <a:xfrm>
            <a:off x="47134" y="4112412"/>
            <a:ext cx="4716594" cy="2797354"/>
            <a:chOff x="47134" y="4112412"/>
            <a:chExt cx="4716594" cy="2797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FD70B5D-9D3C-418E-8853-235E29590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34" y="4251734"/>
              <a:ext cx="4716594" cy="26580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92B9E86-EE7B-4B48-A863-C4B2E1CF6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82" t="43505" r="67334" b="6769"/>
            <a:stretch/>
          </p:blipFill>
          <p:spPr>
            <a:xfrm rot="4584133">
              <a:off x="3449249" y="4179582"/>
              <a:ext cx="450577" cy="31623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E9E4EA-8D26-4D9F-B44E-3DF7CB32DB95}"/>
              </a:ext>
            </a:extLst>
          </p:cNvPr>
          <p:cNvSpPr txBox="1"/>
          <p:nvPr/>
        </p:nvSpPr>
        <p:spPr>
          <a:xfrm>
            <a:off x="1706251" y="2064471"/>
            <a:ext cx="301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 min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A38E03-2DDC-4822-B9C4-2ED52AC5CE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681380" y="4486329"/>
            <a:ext cx="2518430" cy="15758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8B7FDEC-207E-4245-B2D1-2D56BA54C8B0}"/>
              </a:ext>
            </a:extLst>
          </p:cNvPr>
          <p:cNvCxnSpPr/>
          <p:nvPr/>
        </p:nvCxnSpPr>
        <p:spPr>
          <a:xfrm>
            <a:off x="8341542" y="4336330"/>
            <a:ext cx="0" cy="820132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8BEE66-2F4B-4DA4-BFDB-9DE9687635ED}"/>
              </a:ext>
            </a:extLst>
          </p:cNvPr>
          <p:cNvSpPr txBox="1"/>
          <p:nvPr/>
        </p:nvSpPr>
        <p:spPr>
          <a:xfrm>
            <a:off x="1423449" y="3018151"/>
            <a:ext cx="3319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 Time = Time spent engaging conspecific</a:t>
            </a:r>
          </a:p>
        </p:txBody>
      </p:sp>
    </p:spTree>
    <p:extLst>
      <p:ext uri="{BB962C8B-B14F-4D97-AF65-F5344CB8AC3E}">
        <p14:creationId xmlns:p14="http://schemas.microsoft.com/office/powerpoint/2010/main" val="401899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31224 -0.010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17500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Orx</a:t>
            </a:r>
            <a:r>
              <a:rPr lang="en-US" sz="3200" dirty="0"/>
              <a:t>-A in the BNST decreases SI time compared to vehicle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2E62CA-A282-4095-A931-06EEC7512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94" y="2026798"/>
            <a:ext cx="6099685" cy="4647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E7C358-D8B6-48C8-8724-34D1D732D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003" y="2444978"/>
            <a:ext cx="12001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979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17500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Orx</a:t>
            </a:r>
            <a:r>
              <a:rPr lang="en-US" sz="3200" dirty="0"/>
              <a:t>-A in the septum does not decrease SI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FBC631-5253-43DA-A5C4-6CC4CA2C8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44" y="1976078"/>
            <a:ext cx="5635560" cy="46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94853" y="254011"/>
            <a:ext cx="12489721" cy="1293028"/>
          </a:xfrm>
        </p:spPr>
        <p:txBody>
          <a:bodyPr/>
          <a:lstStyle/>
          <a:p>
            <a:r>
              <a:rPr lang="en-US" dirty="0"/>
              <a:t>No Matter What...The Amygdala is Involved...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393" y="1742075"/>
            <a:ext cx="6988193" cy="4367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6711" y="1742075"/>
            <a:ext cx="3436531" cy="44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5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Glutamate Receptors, alone, do not explain </a:t>
            </a:r>
            <a:r>
              <a:rPr lang="en-US" sz="3200" dirty="0" err="1"/>
              <a:t>Orx</a:t>
            </a:r>
            <a:r>
              <a:rPr lang="en-US" sz="3200" dirty="0"/>
              <a:t>-A-Induced decrease in SI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F4B8D8-91A8-4290-AE5B-D0728D9F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02" y="2042039"/>
            <a:ext cx="6052095" cy="44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786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Glutamate Activation with </a:t>
            </a:r>
            <a:r>
              <a:rPr lang="en-US" sz="3200" dirty="0" err="1"/>
              <a:t>Orx</a:t>
            </a:r>
            <a:r>
              <a:rPr lang="en-US" sz="3200" dirty="0"/>
              <a:t>-A contribute to SI Time Decrease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88974C-2DC1-4767-A255-51D3B2B93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2" y="1833451"/>
            <a:ext cx="5837055" cy="4303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0D215A-73F4-4D7A-9D0F-58B67BC5B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50" y="1929498"/>
            <a:ext cx="5948321" cy="42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462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0466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8899971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3384221" y="1106000"/>
            <a:ext cx="4883149" cy="361189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3192464" y="3048376"/>
            <a:ext cx="9590281" cy="3342997"/>
          </a:xfrm>
          <a:prstGeom prst="arc">
            <a:avLst>
              <a:gd name="adj1" fmla="val 16867088"/>
              <a:gd name="adj2" fmla="val 2129573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4449452" y="2295474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8819712" y="5610376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  <a:endCxn id="147" idx="2"/>
          </p:cNvCxnSpPr>
          <p:nvPr/>
        </p:nvCxnSpPr>
        <p:spPr bwMode="auto">
          <a:xfrm>
            <a:off x="6590404" y="4543965"/>
            <a:ext cx="2252332" cy="10491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427842" y="797441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-844782" y="3048375"/>
            <a:ext cx="7733936" cy="4577909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A00EF2-BBDC-4C4D-B9B0-0EBCA0C04534}"/>
              </a:ext>
            </a:extLst>
          </p:cNvPr>
          <p:cNvSpPr/>
          <p:nvPr/>
        </p:nvSpPr>
        <p:spPr>
          <a:xfrm>
            <a:off x="7881298" y="1949475"/>
            <a:ext cx="420561" cy="2283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B40950B-AFB4-464E-9F21-68981F2E1AD9}"/>
              </a:ext>
            </a:extLst>
          </p:cNvPr>
          <p:cNvSpPr/>
          <p:nvPr/>
        </p:nvSpPr>
        <p:spPr>
          <a:xfrm>
            <a:off x="3094050" y="1979324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ylinder 112">
            <a:extLst>
              <a:ext uri="{FF2B5EF4-FFF2-40B4-BE49-F238E27FC236}">
                <a16:creationId xmlns:a16="http://schemas.microsoft.com/office/drawing/2014/main" xmlns="" id="{CB696D4F-88E8-4190-AD8B-69CD76CACE4F}"/>
              </a:ext>
            </a:extLst>
          </p:cNvPr>
          <p:cNvSpPr/>
          <p:nvPr/>
        </p:nvSpPr>
        <p:spPr>
          <a:xfrm rot="16200000">
            <a:off x="4410157" y="3310154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xmlns="" id="{D7BDFAB5-E800-41A5-BCC4-1D8656522165}"/>
              </a:ext>
            </a:extLst>
          </p:cNvPr>
          <p:cNvSpPr/>
          <p:nvPr/>
        </p:nvSpPr>
        <p:spPr>
          <a:xfrm rot="16200000">
            <a:off x="4421152" y="2736690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ylinder 148">
            <a:extLst>
              <a:ext uri="{FF2B5EF4-FFF2-40B4-BE49-F238E27FC236}">
                <a16:creationId xmlns:a16="http://schemas.microsoft.com/office/drawing/2014/main" xmlns="" id="{097B4BAF-7587-42C8-B19B-196745F09F71}"/>
              </a:ext>
            </a:extLst>
          </p:cNvPr>
          <p:cNvSpPr/>
          <p:nvPr/>
        </p:nvSpPr>
        <p:spPr>
          <a:xfrm rot="5400000">
            <a:off x="6996242" y="2889090"/>
            <a:ext cx="312671" cy="666800"/>
          </a:xfrm>
          <a:prstGeom prst="ca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xmlns="" id="{C29F01DB-43DB-4ADC-9366-4658C44E4EE9}"/>
              </a:ext>
            </a:extLst>
          </p:cNvPr>
          <p:cNvSpPr/>
          <p:nvPr/>
        </p:nvSpPr>
        <p:spPr>
          <a:xfrm rot="10188232">
            <a:off x="3192464" y="1621412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xmlns="" id="{BA31EFB6-C031-4537-92A1-881A7225DD1C}"/>
              </a:ext>
            </a:extLst>
          </p:cNvPr>
          <p:cNvSpPr/>
          <p:nvPr/>
        </p:nvSpPr>
        <p:spPr>
          <a:xfrm rot="11527427">
            <a:off x="8001705" y="1604128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Pentagon 168">
            <a:extLst>
              <a:ext uri="{FF2B5EF4-FFF2-40B4-BE49-F238E27FC236}">
                <a16:creationId xmlns:a16="http://schemas.microsoft.com/office/drawing/2014/main" xmlns="" id="{7578D0B1-71DE-48D6-9E5E-6AF2F3E66C40}"/>
              </a:ext>
            </a:extLst>
          </p:cNvPr>
          <p:cNvSpPr/>
          <p:nvPr/>
        </p:nvSpPr>
        <p:spPr>
          <a:xfrm>
            <a:off x="3498910" y="2744772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Pentagon 169">
            <a:extLst>
              <a:ext uri="{FF2B5EF4-FFF2-40B4-BE49-F238E27FC236}">
                <a16:creationId xmlns:a16="http://schemas.microsoft.com/office/drawing/2014/main" xmlns="" id="{76A283B6-959A-477B-8950-CE70B8CE9489}"/>
              </a:ext>
            </a:extLst>
          </p:cNvPr>
          <p:cNvSpPr/>
          <p:nvPr/>
        </p:nvSpPr>
        <p:spPr>
          <a:xfrm>
            <a:off x="3462773" y="2944307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Pentagon 170">
            <a:extLst>
              <a:ext uri="{FF2B5EF4-FFF2-40B4-BE49-F238E27FC236}">
                <a16:creationId xmlns:a16="http://schemas.microsoft.com/office/drawing/2014/main" xmlns="" id="{F073B951-EE2A-4335-B630-29BF1B698E60}"/>
              </a:ext>
            </a:extLst>
          </p:cNvPr>
          <p:cNvSpPr/>
          <p:nvPr/>
        </p:nvSpPr>
        <p:spPr>
          <a:xfrm>
            <a:off x="3436064" y="313441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Pentagon 171">
            <a:extLst>
              <a:ext uri="{FF2B5EF4-FFF2-40B4-BE49-F238E27FC236}">
                <a16:creationId xmlns:a16="http://schemas.microsoft.com/office/drawing/2014/main" xmlns="" id="{56361FA0-75C7-47FE-A7C8-E40B2378A132}"/>
              </a:ext>
            </a:extLst>
          </p:cNvPr>
          <p:cNvSpPr/>
          <p:nvPr/>
        </p:nvSpPr>
        <p:spPr>
          <a:xfrm>
            <a:off x="3465913" y="3456500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Lightning Bolt 176">
            <a:extLst>
              <a:ext uri="{FF2B5EF4-FFF2-40B4-BE49-F238E27FC236}">
                <a16:creationId xmlns:a16="http://schemas.microsoft.com/office/drawing/2014/main" xmlns="" id="{1314ED37-0533-47D6-88F3-20A4D340B19E}"/>
              </a:ext>
            </a:extLst>
          </p:cNvPr>
          <p:cNvSpPr/>
          <p:nvPr/>
        </p:nvSpPr>
        <p:spPr>
          <a:xfrm>
            <a:off x="7689571" y="4748003"/>
            <a:ext cx="1325653" cy="65489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8E4E4A4D-E8D2-44F9-910D-A71143CE6962}"/>
              </a:ext>
            </a:extLst>
          </p:cNvPr>
          <p:cNvSpPr txBox="1"/>
          <p:nvPr/>
        </p:nvSpPr>
        <p:spPr>
          <a:xfrm>
            <a:off x="791853" y="6031590"/>
            <a:ext cx="346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Anxious Behavior</a:t>
            </a:r>
          </a:p>
        </p:txBody>
      </p:sp>
      <p:sp>
        <p:nvSpPr>
          <p:cNvPr id="179" name="Arrow: Left 178">
            <a:extLst>
              <a:ext uri="{FF2B5EF4-FFF2-40B4-BE49-F238E27FC236}">
                <a16:creationId xmlns:a16="http://schemas.microsoft.com/office/drawing/2014/main" xmlns="" id="{347498C6-3985-4C10-B185-C5723C9D5057}"/>
              </a:ext>
            </a:extLst>
          </p:cNvPr>
          <p:cNvSpPr/>
          <p:nvPr/>
        </p:nvSpPr>
        <p:spPr>
          <a:xfrm>
            <a:off x="4119513" y="6214800"/>
            <a:ext cx="4470953" cy="257153"/>
          </a:xfrm>
          <a:prstGeom prst="lef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xmlns="" id="{49448BE6-1CE3-4803-AF1D-8636D5C6B3C9}"/>
              </a:ext>
            </a:extLst>
          </p:cNvPr>
          <p:cNvSpPr/>
          <p:nvPr/>
        </p:nvSpPr>
        <p:spPr>
          <a:xfrm>
            <a:off x="3437632" y="37204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xmlns="" id="{2A812102-9586-4EDE-9703-3DB915A8C7F3}"/>
              </a:ext>
            </a:extLst>
          </p:cNvPr>
          <p:cNvSpPr/>
          <p:nvPr/>
        </p:nvSpPr>
        <p:spPr>
          <a:xfrm>
            <a:off x="3429773" y="38728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entagon 44">
            <a:extLst>
              <a:ext uri="{FF2B5EF4-FFF2-40B4-BE49-F238E27FC236}">
                <a16:creationId xmlns:a16="http://schemas.microsoft.com/office/drawing/2014/main" xmlns="" id="{91DF83E1-A975-4277-BA7C-3D2F00E96A43}"/>
              </a:ext>
            </a:extLst>
          </p:cNvPr>
          <p:cNvSpPr/>
          <p:nvPr/>
        </p:nvSpPr>
        <p:spPr>
          <a:xfrm>
            <a:off x="3403061" y="3280529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entagon 45">
            <a:extLst>
              <a:ext uri="{FF2B5EF4-FFF2-40B4-BE49-F238E27FC236}">
                <a16:creationId xmlns:a16="http://schemas.microsoft.com/office/drawing/2014/main" xmlns="" id="{CD9834AB-472D-411A-9916-4EE0B8AB1C2E}"/>
              </a:ext>
            </a:extLst>
          </p:cNvPr>
          <p:cNvSpPr/>
          <p:nvPr/>
        </p:nvSpPr>
        <p:spPr>
          <a:xfrm>
            <a:off x="3461191" y="254680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xmlns="" id="{595E9394-5A88-4EAD-A42B-7E626FD398D4}"/>
              </a:ext>
            </a:extLst>
          </p:cNvPr>
          <p:cNvSpPr/>
          <p:nvPr/>
        </p:nvSpPr>
        <p:spPr>
          <a:xfrm>
            <a:off x="3453334" y="238811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xmlns="" id="{46492E51-D919-4878-B31B-32C8F9DB1E7B}"/>
              </a:ext>
            </a:extLst>
          </p:cNvPr>
          <p:cNvSpPr/>
          <p:nvPr/>
        </p:nvSpPr>
        <p:spPr>
          <a:xfrm>
            <a:off x="3436050" y="2229431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entagon 48">
            <a:extLst>
              <a:ext uri="{FF2B5EF4-FFF2-40B4-BE49-F238E27FC236}">
                <a16:creationId xmlns:a16="http://schemas.microsoft.com/office/drawing/2014/main" xmlns="" id="{2765EBA1-B12A-4C71-9315-94F6A06FEA66}"/>
              </a:ext>
            </a:extLst>
          </p:cNvPr>
          <p:cNvSpPr/>
          <p:nvPr/>
        </p:nvSpPr>
        <p:spPr>
          <a:xfrm>
            <a:off x="3456472" y="3560183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20E8E5EA-980B-4952-936C-EB0FE380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2803" y="302457"/>
            <a:ext cx="8449062" cy="5403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If We consider our Circuit…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AD57703-6A65-46D8-9079-DE6B1984B216}"/>
              </a:ext>
            </a:extLst>
          </p:cNvPr>
          <p:cNvSpPr/>
          <p:nvPr/>
        </p:nvSpPr>
        <p:spPr>
          <a:xfrm>
            <a:off x="4760112" y="5240009"/>
            <a:ext cx="3846560" cy="698986"/>
          </a:xfrm>
          <a:custGeom>
            <a:avLst/>
            <a:gdLst>
              <a:gd name="connsiteX0" fmla="*/ 3846560 w 3846560"/>
              <a:gd name="connsiteY0" fmla="*/ 1027522 h 1027628"/>
              <a:gd name="connsiteX1" fmla="*/ 396350 w 3846560"/>
              <a:gd name="connsiteY1" fmla="*/ 857840 h 1027628"/>
              <a:gd name="connsiteX2" fmla="*/ 217241 w 3846560"/>
              <a:gd name="connsiteY2" fmla="*/ 0 h 102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560" h="1027628">
                <a:moveTo>
                  <a:pt x="3846560" y="1027522"/>
                </a:moveTo>
                <a:cubicBezTo>
                  <a:pt x="2423898" y="1028308"/>
                  <a:pt x="1001236" y="1029094"/>
                  <a:pt x="396350" y="857840"/>
                </a:cubicBezTo>
                <a:cubicBezTo>
                  <a:pt x="-208536" y="686586"/>
                  <a:pt x="4352" y="343293"/>
                  <a:pt x="217241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AC3EDE-1F78-4C53-83ED-C354F010547F}"/>
              </a:ext>
            </a:extLst>
          </p:cNvPr>
          <p:cNvSpPr/>
          <p:nvPr/>
        </p:nvSpPr>
        <p:spPr>
          <a:xfrm rot="1425640">
            <a:off x="4044102" y="4919662"/>
            <a:ext cx="2063993" cy="41623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E7D642DA-9695-441B-A9E4-01A9CB010229}"/>
              </a:ext>
            </a:extLst>
          </p:cNvPr>
          <p:cNvSpPr/>
          <p:nvPr/>
        </p:nvSpPr>
        <p:spPr>
          <a:xfrm rot="1933700">
            <a:off x="5182176" y="4119759"/>
            <a:ext cx="309212" cy="659631"/>
          </a:xfrm>
          <a:prstGeom prst="triangle">
            <a:avLst/>
          </a:prstGeom>
          <a:solidFill>
            <a:srgbClr val="EE0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tial Circle 9">
            <a:extLst>
              <a:ext uri="{FF2B5EF4-FFF2-40B4-BE49-F238E27FC236}">
                <a16:creationId xmlns:a16="http://schemas.microsoft.com/office/drawing/2014/main" xmlns="" id="{4E2F7250-1F77-4C87-B073-DB60EC908812}"/>
              </a:ext>
            </a:extLst>
          </p:cNvPr>
          <p:cNvSpPr/>
          <p:nvPr/>
        </p:nvSpPr>
        <p:spPr>
          <a:xfrm>
            <a:off x="4675980" y="4739215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Partial Circle 58">
            <a:extLst>
              <a:ext uri="{FF2B5EF4-FFF2-40B4-BE49-F238E27FC236}">
                <a16:creationId xmlns:a16="http://schemas.microsoft.com/office/drawing/2014/main" xmlns="" id="{6BA87FCC-9950-4060-84A8-472F8E7B31D7}"/>
              </a:ext>
            </a:extLst>
          </p:cNvPr>
          <p:cNvSpPr/>
          <p:nvPr/>
        </p:nvSpPr>
        <p:spPr>
          <a:xfrm>
            <a:off x="5148898" y="4948176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Lightning Bolt 60">
            <a:extLst>
              <a:ext uri="{FF2B5EF4-FFF2-40B4-BE49-F238E27FC236}">
                <a16:creationId xmlns:a16="http://schemas.microsoft.com/office/drawing/2014/main" xmlns="" id="{9487A199-E7E1-4A48-99DA-12A93B37C61F}"/>
              </a:ext>
            </a:extLst>
          </p:cNvPr>
          <p:cNvSpPr/>
          <p:nvPr/>
        </p:nvSpPr>
        <p:spPr>
          <a:xfrm rot="10505822">
            <a:off x="4808727" y="3643529"/>
            <a:ext cx="917142" cy="61217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01FF5F-B1F5-4719-9D60-15CFAD01E18E}"/>
              </a:ext>
            </a:extLst>
          </p:cNvPr>
          <p:cNvSpPr txBox="1"/>
          <p:nvPr/>
        </p:nvSpPr>
        <p:spPr>
          <a:xfrm rot="16200000">
            <a:off x="4223209" y="3404640"/>
            <a:ext cx="68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Mg</a:t>
            </a:r>
            <a:r>
              <a:rPr lang="en-US" sz="1200" baseline="30000" dirty="0"/>
              <a:t>2+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5D5FC48-271B-4D18-A535-B6EFA263BBD3}"/>
              </a:ext>
            </a:extLst>
          </p:cNvPr>
          <p:cNvSpPr txBox="1"/>
          <p:nvPr/>
        </p:nvSpPr>
        <p:spPr>
          <a:xfrm>
            <a:off x="727433" y="5318285"/>
            <a:ext cx="270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Orx</a:t>
            </a:r>
            <a:r>
              <a:rPr lang="en-US" baseline="-25000" dirty="0"/>
              <a:t>1</a:t>
            </a:r>
            <a:r>
              <a:rPr lang="en-US" dirty="0"/>
              <a:t> Receptor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14D290BB-2584-48B3-9765-7A4DB20ABCE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933881" y="4646125"/>
            <a:ext cx="3096226" cy="6910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EAA8BC-9612-4A02-BCCE-6E2B5AB0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1" y="1063939"/>
            <a:ext cx="2485681" cy="1864261"/>
          </a:xfrm>
          <a:prstGeom prst="rect">
            <a:avLst/>
          </a:prstGeom>
        </p:spPr>
      </p:pic>
      <p:sp>
        <p:nvSpPr>
          <p:cNvPr id="64" name="Lightning Bolt 63">
            <a:extLst>
              <a:ext uri="{FF2B5EF4-FFF2-40B4-BE49-F238E27FC236}">
                <a16:creationId xmlns:a16="http://schemas.microsoft.com/office/drawing/2014/main" xmlns="" id="{1816E48D-AAAE-4DFC-98CA-B9B120E72C71}"/>
              </a:ext>
            </a:extLst>
          </p:cNvPr>
          <p:cNvSpPr/>
          <p:nvPr/>
        </p:nvSpPr>
        <p:spPr>
          <a:xfrm rot="8665656">
            <a:off x="6341832" y="5381621"/>
            <a:ext cx="1192940" cy="572214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6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01706 -0.04653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233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01706 -0.04699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232 L -0.03008 0.04375 C -0.03737 0.05069 -0.04414 0.0699 -0.04909 0.08865 C -0.05417 0.10972 -0.05703 0.12662 -0.05651 0.14328 L -0.05521 0.21296 " pathEditMode="relative" rAng="1500000" ptsTypes="AAAAA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06107 -0.000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6107 -0.000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06107 -0.000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6107 -0.00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6106 -0.000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6107 -0.0006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06107 -0.0006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6106 -0.000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6107 -0.000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6107 -0.0006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6107 -0.0006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50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7" grpId="0" animBg="1"/>
      <p:bldP spid="177" grpId="1" animBg="1"/>
      <p:bldP spid="178" grpId="0"/>
      <p:bldP spid="179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" grpId="0" animBg="1"/>
      <p:bldP spid="8" grpId="0" animBg="1"/>
      <p:bldP spid="10" grpId="0" animBg="1"/>
      <p:bldP spid="10" grpId="1" animBg="1"/>
      <p:bldP spid="59" grpId="0" animBg="1"/>
      <p:bldP spid="59" grpId="1" animBg="1"/>
      <p:bldP spid="61" grpId="0" animBg="1"/>
      <p:bldP spid="61" grpId="1" animBg="1"/>
      <p:bldP spid="11" grpId="0"/>
      <p:bldP spid="11" grpId="1"/>
      <p:bldP spid="62" grpId="0"/>
      <p:bldP spid="62" grpId="1"/>
      <p:bldP spid="64" grpId="0" animBg="1"/>
      <p:bldP spid="6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0466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8899971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3384221" y="1106000"/>
            <a:ext cx="4883149" cy="361189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3192464" y="3048376"/>
            <a:ext cx="9590281" cy="3342997"/>
          </a:xfrm>
          <a:prstGeom prst="arc">
            <a:avLst>
              <a:gd name="adj1" fmla="val 16867088"/>
              <a:gd name="adj2" fmla="val 2129573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4449452" y="2295474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8819712" y="5610376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  <a:endCxn id="147" idx="2"/>
          </p:cNvCxnSpPr>
          <p:nvPr/>
        </p:nvCxnSpPr>
        <p:spPr bwMode="auto">
          <a:xfrm>
            <a:off x="6590404" y="4543965"/>
            <a:ext cx="2252332" cy="10491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427842" y="797441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-844782" y="3048375"/>
            <a:ext cx="7733936" cy="4577909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A00EF2-BBDC-4C4D-B9B0-0EBCA0C04534}"/>
              </a:ext>
            </a:extLst>
          </p:cNvPr>
          <p:cNvSpPr/>
          <p:nvPr/>
        </p:nvSpPr>
        <p:spPr>
          <a:xfrm>
            <a:off x="7881298" y="1949475"/>
            <a:ext cx="420561" cy="2283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B40950B-AFB4-464E-9F21-68981F2E1AD9}"/>
              </a:ext>
            </a:extLst>
          </p:cNvPr>
          <p:cNvSpPr/>
          <p:nvPr/>
        </p:nvSpPr>
        <p:spPr>
          <a:xfrm>
            <a:off x="3094050" y="1979324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ylinder 112">
            <a:extLst>
              <a:ext uri="{FF2B5EF4-FFF2-40B4-BE49-F238E27FC236}">
                <a16:creationId xmlns:a16="http://schemas.microsoft.com/office/drawing/2014/main" xmlns="" id="{CB696D4F-88E8-4190-AD8B-69CD76CACE4F}"/>
              </a:ext>
            </a:extLst>
          </p:cNvPr>
          <p:cNvSpPr/>
          <p:nvPr/>
        </p:nvSpPr>
        <p:spPr>
          <a:xfrm rot="16200000">
            <a:off x="4410157" y="3310154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xmlns="" id="{D7BDFAB5-E800-41A5-BCC4-1D8656522165}"/>
              </a:ext>
            </a:extLst>
          </p:cNvPr>
          <p:cNvSpPr/>
          <p:nvPr/>
        </p:nvSpPr>
        <p:spPr>
          <a:xfrm rot="16200000">
            <a:off x="4421152" y="2736690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ylinder 148">
            <a:extLst>
              <a:ext uri="{FF2B5EF4-FFF2-40B4-BE49-F238E27FC236}">
                <a16:creationId xmlns:a16="http://schemas.microsoft.com/office/drawing/2014/main" xmlns="" id="{097B4BAF-7587-42C8-B19B-196745F09F71}"/>
              </a:ext>
            </a:extLst>
          </p:cNvPr>
          <p:cNvSpPr/>
          <p:nvPr/>
        </p:nvSpPr>
        <p:spPr>
          <a:xfrm rot="5400000">
            <a:off x="6996242" y="2889090"/>
            <a:ext cx="312671" cy="666800"/>
          </a:xfrm>
          <a:prstGeom prst="ca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xmlns="" id="{C29F01DB-43DB-4ADC-9366-4658C44E4EE9}"/>
              </a:ext>
            </a:extLst>
          </p:cNvPr>
          <p:cNvSpPr/>
          <p:nvPr/>
        </p:nvSpPr>
        <p:spPr>
          <a:xfrm rot="10188232">
            <a:off x="3192464" y="1621412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xmlns="" id="{BA31EFB6-C031-4537-92A1-881A7225DD1C}"/>
              </a:ext>
            </a:extLst>
          </p:cNvPr>
          <p:cNvSpPr/>
          <p:nvPr/>
        </p:nvSpPr>
        <p:spPr>
          <a:xfrm rot="11527427">
            <a:off x="8001705" y="1604128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Pentagon 168">
            <a:extLst>
              <a:ext uri="{FF2B5EF4-FFF2-40B4-BE49-F238E27FC236}">
                <a16:creationId xmlns:a16="http://schemas.microsoft.com/office/drawing/2014/main" xmlns="" id="{7578D0B1-71DE-48D6-9E5E-6AF2F3E66C40}"/>
              </a:ext>
            </a:extLst>
          </p:cNvPr>
          <p:cNvSpPr/>
          <p:nvPr/>
        </p:nvSpPr>
        <p:spPr>
          <a:xfrm>
            <a:off x="3498910" y="2744772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Pentagon 169">
            <a:extLst>
              <a:ext uri="{FF2B5EF4-FFF2-40B4-BE49-F238E27FC236}">
                <a16:creationId xmlns:a16="http://schemas.microsoft.com/office/drawing/2014/main" xmlns="" id="{76A283B6-959A-477B-8950-CE70B8CE9489}"/>
              </a:ext>
            </a:extLst>
          </p:cNvPr>
          <p:cNvSpPr/>
          <p:nvPr/>
        </p:nvSpPr>
        <p:spPr>
          <a:xfrm>
            <a:off x="3462773" y="2944307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Pentagon 170">
            <a:extLst>
              <a:ext uri="{FF2B5EF4-FFF2-40B4-BE49-F238E27FC236}">
                <a16:creationId xmlns:a16="http://schemas.microsoft.com/office/drawing/2014/main" xmlns="" id="{F073B951-EE2A-4335-B630-29BF1B698E60}"/>
              </a:ext>
            </a:extLst>
          </p:cNvPr>
          <p:cNvSpPr/>
          <p:nvPr/>
        </p:nvSpPr>
        <p:spPr>
          <a:xfrm>
            <a:off x="3436064" y="313441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Pentagon 171">
            <a:extLst>
              <a:ext uri="{FF2B5EF4-FFF2-40B4-BE49-F238E27FC236}">
                <a16:creationId xmlns:a16="http://schemas.microsoft.com/office/drawing/2014/main" xmlns="" id="{56361FA0-75C7-47FE-A7C8-E40B2378A132}"/>
              </a:ext>
            </a:extLst>
          </p:cNvPr>
          <p:cNvSpPr/>
          <p:nvPr/>
        </p:nvSpPr>
        <p:spPr>
          <a:xfrm>
            <a:off x="3465913" y="3456500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Lightning Bolt 176">
            <a:extLst>
              <a:ext uri="{FF2B5EF4-FFF2-40B4-BE49-F238E27FC236}">
                <a16:creationId xmlns:a16="http://schemas.microsoft.com/office/drawing/2014/main" xmlns="" id="{1314ED37-0533-47D6-88F3-20A4D340B19E}"/>
              </a:ext>
            </a:extLst>
          </p:cNvPr>
          <p:cNvSpPr/>
          <p:nvPr/>
        </p:nvSpPr>
        <p:spPr>
          <a:xfrm>
            <a:off x="7689571" y="4748003"/>
            <a:ext cx="1325653" cy="65489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8E4E4A4D-E8D2-44F9-910D-A71143CE6962}"/>
              </a:ext>
            </a:extLst>
          </p:cNvPr>
          <p:cNvSpPr txBox="1"/>
          <p:nvPr/>
        </p:nvSpPr>
        <p:spPr>
          <a:xfrm>
            <a:off x="791853" y="6031590"/>
            <a:ext cx="346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Anxious Behavior</a:t>
            </a:r>
          </a:p>
        </p:txBody>
      </p:sp>
      <p:sp>
        <p:nvSpPr>
          <p:cNvPr id="179" name="Arrow: Left 178">
            <a:extLst>
              <a:ext uri="{FF2B5EF4-FFF2-40B4-BE49-F238E27FC236}">
                <a16:creationId xmlns:a16="http://schemas.microsoft.com/office/drawing/2014/main" xmlns="" id="{347498C6-3985-4C10-B185-C5723C9D5057}"/>
              </a:ext>
            </a:extLst>
          </p:cNvPr>
          <p:cNvSpPr/>
          <p:nvPr/>
        </p:nvSpPr>
        <p:spPr>
          <a:xfrm>
            <a:off x="4119513" y="6214800"/>
            <a:ext cx="4470953" cy="257153"/>
          </a:xfrm>
          <a:prstGeom prst="lef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xmlns="" id="{49448BE6-1CE3-4803-AF1D-8636D5C6B3C9}"/>
              </a:ext>
            </a:extLst>
          </p:cNvPr>
          <p:cNvSpPr/>
          <p:nvPr/>
        </p:nvSpPr>
        <p:spPr>
          <a:xfrm>
            <a:off x="3437632" y="37204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xmlns="" id="{2A812102-9586-4EDE-9703-3DB915A8C7F3}"/>
              </a:ext>
            </a:extLst>
          </p:cNvPr>
          <p:cNvSpPr/>
          <p:nvPr/>
        </p:nvSpPr>
        <p:spPr>
          <a:xfrm>
            <a:off x="3429773" y="38728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entagon 44">
            <a:extLst>
              <a:ext uri="{FF2B5EF4-FFF2-40B4-BE49-F238E27FC236}">
                <a16:creationId xmlns:a16="http://schemas.microsoft.com/office/drawing/2014/main" xmlns="" id="{91DF83E1-A975-4277-BA7C-3D2F00E96A43}"/>
              </a:ext>
            </a:extLst>
          </p:cNvPr>
          <p:cNvSpPr/>
          <p:nvPr/>
        </p:nvSpPr>
        <p:spPr>
          <a:xfrm>
            <a:off x="3403061" y="3280529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entagon 45">
            <a:extLst>
              <a:ext uri="{FF2B5EF4-FFF2-40B4-BE49-F238E27FC236}">
                <a16:creationId xmlns:a16="http://schemas.microsoft.com/office/drawing/2014/main" xmlns="" id="{CD9834AB-472D-411A-9916-4EE0B8AB1C2E}"/>
              </a:ext>
            </a:extLst>
          </p:cNvPr>
          <p:cNvSpPr/>
          <p:nvPr/>
        </p:nvSpPr>
        <p:spPr>
          <a:xfrm>
            <a:off x="3461191" y="254680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xmlns="" id="{595E9394-5A88-4EAD-A42B-7E626FD398D4}"/>
              </a:ext>
            </a:extLst>
          </p:cNvPr>
          <p:cNvSpPr/>
          <p:nvPr/>
        </p:nvSpPr>
        <p:spPr>
          <a:xfrm>
            <a:off x="3453334" y="238811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xmlns="" id="{46492E51-D919-4878-B31B-32C8F9DB1E7B}"/>
              </a:ext>
            </a:extLst>
          </p:cNvPr>
          <p:cNvSpPr/>
          <p:nvPr/>
        </p:nvSpPr>
        <p:spPr>
          <a:xfrm>
            <a:off x="3436050" y="2229431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entagon 48">
            <a:extLst>
              <a:ext uri="{FF2B5EF4-FFF2-40B4-BE49-F238E27FC236}">
                <a16:creationId xmlns:a16="http://schemas.microsoft.com/office/drawing/2014/main" xmlns="" id="{2765EBA1-B12A-4C71-9315-94F6A06FEA66}"/>
              </a:ext>
            </a:extLst>
          </p:cNvPr>
          <p:cNvSpPr/>
          <p:nvPr/>
        </p:nvSpPr>
        <p:spPr>
          <a:xfrm>
            <a:off x="3456472" y="3560183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20E8E5EA-980B-4952-936C-EB0FE380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2495" y="302457"/>
            <a:ext cx="8449062" cy="5403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Alternatively…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AD57703-6A65-46D8-9079-DE6B1984B216}"/>
              </a:ext>
            </a:extLst>
          </p:cNvPr>
          <p:cNvSpPr/>
          <p:nvPr/>
        </p:nvSpPr>
        <p:spPr>
          <a:xfrm>
            <a:off x="4760112" y="5240009"/>
            <a:ext cx="3846560" cy="698986"/>
          </a:xfrm>
          <a:custGeom>
            <a:avLst/>
            <a:gdLst>
              <a:gd name="connsiteX0" fmla="*/ 3846560 w 3846560"/>
              <a:gd name="connsiteY0" fmla="*/ 1027522 h 1027628"/>
              <a:gd name="connsiteX1" fmla="*/ 396350 w 3846560"/>
              <a:gd name="connsiteY1" fmla="*/ 857840 h 1027628"/>
              <a:gd name="connsiteX2" fmla="*/ 217241 w 3846560"/>
              <a:gd name="connsiteY2" fmla="*/ 0 h 102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560" h="1027628">
                <a:moveTo>
                  <a:pt x="3846560" y="1027522"/>
                </a:moveTo>
                <a:cubicBezTo>
                  <a:pt x="2423898" y="1028308"/>
                  <a:pt x="1001236" y="1029094"/>
                  <a:pt x="396350" y="857840"/>
                </a:cubicBezTo>
                <a:cubicBezTo>
                  <a:pt x="-208536" y="686586"/>
                  <a:pt x="4352" y="343293"/>
                  <a:pt x="217241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AC3EDE-1F78-4C53-83ED-C354F010547F}"/>
              </a:ext>
            </a:extLst>
          </p:cNvPr>
          <p:cNvSpPr/>
          <p:nvPr/>
        </p:nvSpPr>
        <p:spPr>
          <a:xfrm rot="1425640">
            <a:off x="4044102" y="4919662"/>
            <a:ext cx="2063993" cy="41623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E7D642DA-9695-441B-A9E4-01A9CB010229}"/>
              </a:ext>
            </a:extLst>
          </p:cNvPr>
          <p:cNvSpPr/>
          <p:nvPr/>
        </p:nvSpPr>
        <p:spPr>
          <a:xfrm rot="1933700">
            <a:off x="5182176" y="4119759"/>
            <a:ext cx="309212" cy="659631"/>
          </a:xfrm>
          <a:prstGeom prst="triangle">
            <a:avLst/>
          </a:prstGeom>
          <a:solidFill>
            <a:srgbClr val="EE0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tial Circle 9">
            <a:extLst>
              <a:ext uri="{FF2B5EF4-FFF2-40B4-BE49-F238E27FC236}">
                <a16:creationId xmlns:a16="http://schemas.microsoft.com/office/drawing/2014/main" xmlns="" id="{4E2F7250-1F77-4C87-B073-DB60EC908812}"/>
              </a:ext>
            </a:extLst>
          </p:cNvPr>
          <p:cNvSpPr/>
          <p:nvPr/>
        </p:nvSpPr>
        <p:spPr>
          <a:xfrm>
            <a:off x="4675980" y="4739215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Partial Circle 58">
            <a:extLst>
              <a:ext uri="{FF2B5EF4-FFF2-40B4-BE49-F238E27FC236}">
                <a16:creationId xmlns:a16="http://schemas.microsoft.com/office/drawing/2014/main" xmlns="" id="{6BA87FCC-9950-4060-84A8-472F8E7B31D7}"/>
              </a:ext>
            </a:extLst>
          </p:cNvPr>
          <p:cNvSpPr/>
          <p:nvPr/>
        </p:nvSpPr>
        <p:spPr>
          <a:xfrm>
            <a:off x="5148898" y="4948176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Lightning Bolt 60">
            <a:extLst>
              <a:ext uri="{FF2B5EF4-FFF2-40B4-BE49-F238E27FC236}">
                <a16:creationId xmlns:a16="http://schemas.microsoft.com/office/drawing/2014/main" xmlns="" id="{9487A199-E7E1-4A48-99DA-12A93B37C61F}"/>
              </a:ext>
            </a:extLst>
          </p:cNvPr>
          <p:cNvSpPr/>
          <p:nvPr/>
        </p:nvSpPr>
        <p:spPr>
          <a:xfrm rot="15521405">
            <a:off x="5119812" y="3577540"/>
            <a:ext cx="917142" cy="61217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ightning Bolt 63">
            <a:extLst>
              <a:ext uri="{FF2B5EF4-FFF2-40B4-BE49-F238E27FC236}">
                <a16:creationId xmlns:a16="http://schemas.microsoft.com/office/drawing/2014/main" xmlns="" id="{1816E48D-AAAE-4DFC-98CA-B9B120E72C71}"/>
              </a:ext>
            </a:extLst>
          </p:cNvPr>
          <p:cNvSpPr/>
          <p:nvPr/>
        </p:nvSpPr>
        <p:spPr>
          <a:xfrm rot="8665656">
            <a:off x="6341832" y="5381621"/>
            <a:ext cx="1192940" cy="572214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ylinder 49">
            <a:extLst>
              <a:ext uri="{FF2B5EF4-FFF2-40B4-BE49-F238E27FC236}">
                <a16:creationId xmlns:a16="http://schemas.microsoft.com/office/drawing/2014/main" xmlns="" id="{6D4B73A2-CED9-4A7A-9E6B-FCED244F5AD5}"/>
              </a:ext>
            </a:extLst>
          </p:cNvPr>
          <p:cNvSpPr/>
          <p:nvPr/>
        </p:nvSpPr>
        <p:spPr>
          <a:xfrm rot="18642464">
            <a:off x="5731480" y="2925225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xmlns="" id="{CEBAA3C4-5C06-49C2-AE45-6CD6CA8D1676}"/>
              </a:ext>
            </a:extLst>
          </p:cNvPr>
          <p:cNvSpPr/>
          <p:nvPr/>
        </p:nvSpPr>
        <p:spPr>
          <a:xfrm rot="18642464">
            <a:off x="5742475" y="2351761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A0A8C2-B0D0-4C99-BDAD-CA0ED8EE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9" y="1018091"/>
            <a:ext cx="2741378" cy="18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6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01706 -0.04653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233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01706 -0.04699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8268 -0.0893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4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0582 -0.0488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06107 -0.000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6107 -0.000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06107 -0.00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6107 -0.000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6106 -0.000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6107 -0.0006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06107 -0.0006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6106 -0.00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6107 -0.000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6107 -0.0006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6107 -0.000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7" grpId="0" animBg="1"/>
      <p:bldP spid="177" grpId="1" animBg="1"/>
      <p:bldP spid="178" grpId="0"/>
      <p:bldP spid="179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10" grpId="0" animBg="1"/>
      <p:bldP spid="10" grpId="1" animBg="1"/>
      <p:bldP spid="59" grpId="0" animBg="1"/>
      <p:bldP spid="59" grpId="1" animBg="1"/>
      <p:bldP spid="61" grpId="0" animBg="1"/>
      <p:bldP spid="61" grpId="1" animBg="1"/>
      <p:bldP spid="64" grpId="0" animBg="1"/>
      <p:bldP spid="64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27415" y="5299212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9804946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2450969" y="1105999"/>
            <a:ext cx="6838796" cy="4883273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3192464" y="3048376"/>
            <a:ext cx="9590281" cy="3342997"/>
          </a:xfrm>
          <a:prstGeom prst="arc">
            <a:avLst>
              <a:gd name="adj1" fmla="val 16867088"/>
              <a:gd name="adj2" fmla="val 2129573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4449452" y="2295474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8819712" y="5610376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  <a:endCxn id="147" idx="2"/>
          </p:cNvCxnSpPr>
          <p:nvPr/>
        </p:nvCxnSpPr>
        <p:spPr bwMode="auto">
          <a:xfrm>
            <a:off x="6590404" y="4543965"/>
            <a:ext cx="2252332" cy="10491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427842" y="797441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-844782" y="3048375"/>
            <a:ext cx="7733936" cy="4577909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A00EF2-BBDC-4C4D-B9B0-0EBCA0C04534}"/>
              </a:ext>
            </a:extLst>
          </p:cNvPr>
          <p:cNvSpPr/>
          <p:nvPr/>
        </p:nvSpPr>
        <p:spPr>
          <a:xfrm>
            <a:off x="7881298" y="1949475"/>
            <a:ext cx="420561" cy="2283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B40950B-AFB4-464E-9F21-68981F2E1AD9}"/>
              </a:ext>
            </a:extLst>
          </p:cNvPr>
          <p:cNvSpPr/>
          <p:nvPr/>
        </p:nvSpPr>
        <p:spPr>
          <a:xfrm>
            <a:off x="3094050" y="1979324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ylinder 112">
            <a:extLst>
              <a:ext uri="{FF2B5EF4-FFF2-40B4-BE49-F238E27FC236}">
                <a16:creationId xmlns:a16="http://schemas.microsoft.com/office/drawing/2014/main" xmlns="" id="{CB696D4F-88E8-4190-AD8B-69CD76CACE4F}"/>
              </a:ext>
            </a:extLst>
          </p:cNvPr>
          <p:cNvSpPr/>
          <p:nvPr/>
        </p:nvSpPr>
        <p:spPr>
          <a:xfrm rot="16200000">
            <a:off x="4410157" y="3310154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xmlns="" id="{D7BDFAB5-E800-41A5-BCC4-1D8656522165}"/>
              </a:ext>
            </a:extLst>
          </p:cNvPr>
          <p:cNvSpPr/>
          <p:nvPr/>
        </p:nvSpPr>
        <p:spPr>
          <a:xfrm rot="16200000">
            <a:off x="4421152" y="2736690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ylinder 148">
            <a:extLst>
              <a:ext uri="{FF2B5EF4-FFF2-40B4-BE49-F238E27FC236}">
                <a16:creationId xmlns:a16="http://schemas.microsoft.com/office/drawing/2014/main" xmlns="" id="{097B4BAF-7587-42C8-B19B-196745F09F71}"/>
              </a:ext>
            </a:extLst>
          </p:cNvPr>
          <p:cNvSpPr/>
          <p:nvPr/>
        </p:nvSpPr>
        <p:spPr>
          <a:xfrm rot="5400000">
            <a:off x="6996242" y="2889090"/>
            <a:ext cx="312671" cy="666800"/>
          </a:xfrm>
          <a:prstGeom prst="ca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xmlns="" id="{C29F01DB-43DB-4ADC-9366-4658C44E4EE9}"/>
              </a:ext>
            </a:extLst>
          </p:cNvPr>
          <p:cNvSpPr/>
          <p:nvPr/>
        </p:nvSpPr>
        <p:spPr>
          <a:xfrm rot="10188232">
            <a:off x="3192464" y="1621412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xmlns="" id="{BA31EFB6-C031-4537-92A1-881A7225DD1C}"/>
              </a:ext>
            </a:extLst>
          </p:cNvPr>
          <p:cNvSpPr/>
          <p:nvPr/>
        </p:nvSpPr>
        <p:spPr>
          <a:xfrm rot="11527427">
            <a:off x="8001705" y="1604128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Lightning Bolt 176">
            <a:extLst>
              <a:ext uri="{FF2B5EF4-FFF2-40B4-BE49-F238E27FC236}">
                <a16:creationId xmlns:a16="http://schemas.microsoft.com/office/drawing/2014/main" xmlns="" id="{1314ED37-0533-47D6-88F3-20A4D340B19E}"/>
              </a:ext>
            </a:extLst>
          </p:cNvPr>
          <p:cNvSpPr/>
          <p:nvPr/>
        </p:nvSpPr>
        <p:spPr>
          <a:xfrm>
            <a:off x="7689571" y="4748003"/>
            <a:ext cx="1325653" cy="65489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8E4E4A4D-E8D2-44F9-910D-A71143CE6962}"/>
              </a:ext>
            </a:extLst>
          </p:cNvPr>
          <p:cNvSpPr txBox="1"/>
          <p:nvPr/>
        </p:nvSpPr>
        <p:spPr>
          <a:xfrm>
            <a:off x="772999" y="6238980"/>
            <a:ext cx="346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Anxious Behavior</a:t>
            </a:r>
          </a:p>
        </p:txBody>
      </p:sp>
      <p:sp>
        <p:nvSpPr>
          <p:cNvPr id="179" name="Arrow: Left 178">
            <a:extLst>
              <a:ext uri="{FF2B5EF4-FFF2-40B4-BE49-F238E27FC236}">
                <a16:creationId xmlns:a16="http://schemas.microsoft.com/office/drawing/2014/main" xmlns="" id="{347498C6-3985-4C10-B185-C5723C9D5057}"/>
              </a:ext>
            </a:extLst>
          </p:cNvPr>
          <p:cNvSpPr/>
          <p:nvPr/>
        </p:nvSpPr>
        <p:spPr>
          <a:xfrm>
            <a:off x="4119513" y="6384485"/>
            <a:ext cx="5507902" cy="258905"/>
          </a:xfrm>
          <a:prstGeom prst="leftArrow">
            <a:avLst>
              <a:gd name="adj1" fmla="val 35337"/>
              <a:gd name="adj2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20E8E5EA-980B-4952-936C-EB0FE380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2495" y="302457"/>
            <a:ext cx="8449062" cy="5403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Or Even…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AD57703-6A65-46D8-9079-DE6B1984B216}"/>
              </a:ext>
            </a:extLst>
          </p:cNvPr>
          <p:cNvSpPr/>
          <p:nvPr/>
        </p:nvSpPr>
        <p:spPr>
          <a:xfrm>
            <a:off x="1871983" y="5475680"/>
            <a:ext cx="7733936" cy="698986"/>
          </a:xfrm>
          <a:custGeom>
            <a:avLst/>
            <a:gdLst>
              <a:gd name="connsiteX0" fmla="*/ 3846560 w 3846560"/>
              <a:gd name="connsiteY0" fmla="*/ 1027522 h 1027628"/>
              <a:gd name="connsiteX1" fmla="*/ 396350 w 3846560"/>
              <a:gd name="connsiteY1" fmla="*/ 857840 h 1027628"/>
              <a:gd name="connsiteX2" fmla="*/ 217241 w 3846560"/>
              <a:gd name="connsiteY2" fmla="*/ 0 h 102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560" h="1027628">
                <a:moveTo>
                  <a:pt x="3846560" y="1027522"/>
                </a:moveTo>
                <a:cubicBezTo>
                  <a:pt x="2423898" y="1028308"/>
                  <a:pt x="1001236" y="1029094"/>
                  <a:pt x="396350" y="857840"/>
                </a:cubicBezTo>
                <a:cubicBezTo>
                  <a:pt x="-208536" y="686586"/>
                  <a:pt x="4352" y="343293"/>
                  <a:pt x="217241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AC3EDE-1F78-4C53-83ED-C354F010547F}"/>
              </a:ext>
            </a:extLst>
          </p:cNvPr>
          <p:cNvSpPr/>
          <p:nvPr/>
        </p:nvSpPr>
        <p:spPr>
          <a:xfrm rot="3620460">
            <a:off x="1517712" y="5183617"/>
            <a:ext cx="2063993" cy="41623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tial Circle 9">
            <a:extLst>
              <a:ext uri="{FF2B5EF4-FFF2-40B4-BE49-F238E27FC236}">
                <a16:creationId xmlns:a16="http://schemas.microsoft.com/office/drawing/2014/main" xmlns="" id="{4E2F7250-1F77-4C87-B073-DB60EC908812}"/>
              </a:ext>
            </a:extLst>
          </p:cNvPr>
          <p:cNvSpPr/>
          <p:nvPr/>
        </p:nvSpPr>
        <p:spPr>
          <a:xfrm>
            <a:off x="2460677" y="5003170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Partial Circle 58">
            <a:extLst>
              <a:ext uri="{FF2B5EF4-FFF2-40B4-BE49-F238E27FC236}">
                <a16:creationId xmlns:a16="http://schemas.microsoft.com/office/drawing/2014/main" xmlns="" id="{6BA87FCC-9950-4060-84A8-472F8E7B31D7}"/>
              </a:ext>
            </a:extLst>
          </p:cNvPr>
          <p:cNvSpPr/>
          <p:nvPr/>
        </p:nvSpPr>
        <p:spPr>
          <a:xfrm>
            <a:off x="2679070" y="5306401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Lightning Bolt 60">
            <a:extLst>
              <a:ext uri="{FF2B5EF4-FFF2-40B4-BE49-F238E27FC236}">
                <a16:creationId xmlns:a16="http://schemas.microsoft.com/office/drawing/2014/main" xmlns="" id="{9487A199-E7E1-4A48-99DA-12A93B37C61F}"/>
              </a:ext>
            </a:extLst>
          </p:cNvPr>
          <p:cNvSpPr/>
          <p:nvPr/>
        </p:nvSpPr>
        <p:spPr>
          <a:xfrm rot="15521405">
            <a:off x="4718227" y="4838834"/>
            <a:ext cx="504927" cy="36647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ightning Bolt 63">
            <a:extLst>
              <a:ext uri="{FF2B5EF4-FFF2-40B4-BE49-F238E27FC236}">
                <a16:creationId xmlns:a16="http://schemas.microsoft.com/office/drawing/2014/main" xmlns="" id="{1816E48D-AAAE-4DFC-98CA-B9B120E72C71}"/>
              </a:ext>
            </a:extLst>
          </p:cNvPr>
          <p:cNvSpPr/>
          <p:nvPr/>
        </p:nvSpPr>
        <p:spPr>
          <a:xfrm rot="8665656">
            <a:off x="4230226" y="5532453"/>
            <a:ext cx="1192940" cy="572214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3AE6F4EA-4ACB-4FD8-BF09-F56C361D35B2}"/>
              </a:ext>
            </a:extLst>
          </p:cNvPr>
          <p:cNvSpPr/>
          <p:nvPr/>
        </p:nvSpPr>
        <p:spPr bwMode="auto">
          <a:xfrm>
            <a:off x="3206685" y="4469017"/>
            <a:ext cx="1463234" cy="117379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E7D642DA-9695-441B-A9E4-01A9CB010229}"/>
              </a:ext>
            </a:extLst>
          </p:cNvPr>
          <p:cNvSpPr/>
          <p:nvPr/>
        </p:nvSpPr>
        <p:spPr>
          <a:xfrm rot="4644677">
            <a:off x="3220260" y="4828600"/>
            <a:ext cx="229478" cy="441886"/>
          </a:xfrm>
          <a:prstGeom prst="triangle">
            <a:avLst/>
          </a:prstGeom>
          <a:solidFill>
            <a:srgbClr val="EE0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07437B36-2E42-44FA-A8BE-54E8604B6A88}"/>
              </a:ext>
            </a:extLst>
          </p:cNvPr>
          <p:cNvCxnSpPr>
            <a:cxnSpLocks/>
          </p:cNvCxnSpPr>
          <p:nvPr/>
        </p:nvCxnSpPr>
        <p:spPr bwMode="auto">
          <a:xfrm flipV="1">
            <a:off x="4642067" y="4717416"/>
            <a:ext cx="215951" cy="12940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Half Frame 32">
            <a:extLst>
              <a:ext uri="{FF2B5EF4-FFF2-40B4-BE49-F238E27FC236}">
                <a16:creationId xmlns:a16="http://schemas.microsoft.com/office/drawing/2014/main" xmlns="" id="{95E7CA3E-0BF8-47E2-8555-2F93F308121E}"/>
              </a:ext>
            </a:extLst>
          </p:cNvPr>
          <p:cNvSpPr/>
          <p:nvPr/>
        </p:nvSpPr>
        <p:spPr bwMode="auto">
          <a:xfrm rot="1638051" flipV="1">
            <a:off x="4880879" y="4593852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Cylinder 54">
            <a:extLst>
              <a:ext uri="{FF2B5EF4-FFF2-40B4-BE49-F238E27FC236}">
                <a16:creationId xmlns:a16="http://schemas.microsoft.com/office/drawing/2014/main" xmlns="" id="{5BBF943F-A580-42B2-B9FD-612E31F9C0BC}"/>
              </a:ext>
            </a:extLst>
          </p:cNvPr>
          <p:cNvSpPr/>
          <p:nvPr/>
        </p:nvSpPr>
        <p:spPr>
          <a:xfrm rot="12659137">
            <a:off x="5270845" y="4384149"/>
            <a:ext cx="219858" cy="38969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ylinder 55">
            <a:extLst>
              <a:ext uri="{FF2B5EF4-FFF2-40B4-BE49-F238E27FC236}">
                <a16:creationId xmlns:a16="http://schemas.microsoft.com/office/drawing/2014/main" xmlns="" id="{55930B19-65E4-4055-9BEA-E971D126CD66}"/>
              </a:ext>
            </a:extLst>
          </p:cNvPr>
          <p:cNvSpPr/>
          <p:nvPr/>
        </p:nvSpPr>
        <p:spPr>
          <a:xfrm rot="12659137">
            <a:off x="5017890" y="4178334"/>
            <a:ext cx="219858" cy="389698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B33D1F-A7FE-4F28-ACB1-B2273770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" y="1073532"/>
            <a:ext cx="2951360" cy="16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6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04231 -0.02291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115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332 -0.02755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7" grpId="1" animBg="1"/>
      <p:bldP spid="178" grpId="0"/>
      <p:bldP spid="179" grpId="0" animBg="1"/>
      <p:bldP spid="10" grpId="0" animBg="1"/>
      <p:bldP spid="10" grpId="1" animBg="1"/>
      <p:bldP spid="59" grpId="0" animBg="1"/>
      <p:bldP spid="59" grpId="1" animBg="1"/>
      <p:bldP spid="61" grpId="0" animBg="1"/>
      <p:bldP spid="61" grpId="1" animBg="1"/>
      <p:bldP spid="64" grpId="0" animBg="1"/>
      <p:bldP spid="6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8B4F4-B910-400D-8507-B2DE9A6C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5668" y="302457"/>
            <a:ext cx="6513922" cy="1158698"/>
          </a:xfrm>
        </p:spPr>
        <p:txBody>
          <a:bodyPr/>
          <a:lstStyle/>
          <a:p>
            <a:pPr algn="ctr"/>
            <a:r>
              <a:rPr lang="en-US" dirty="0"/>
              <a:t>No matter what….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85445C-EC91-4FD3-9B6C-C8E67864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96826"/>
            <a:ext cx="10820400" cy="45218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Orexin has a place within the fear/anxiety circuitry…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triggers the endocannabinoid release that is required for a prolonged fear response?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0DC299-B97B-48A2-B70C-8A160625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7" y="321309"/>
            <a:ext cx="6485643" cy="1293028"/>
          </a:xfrm>
        </p:spPr>
        <p:txBody>
          <a:bodyPr/>
          <a:lstStyle/>
          <a:p>
            <a:pPr algn="ctr"/>
            <a:r>
              <a:rPr lang="en-US" dirty="0"/>
              <a:t>Maybe orexin again?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ED42BBD-243C-451D-9113-523B3FD90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3" y="1369609"/>
            <a:ext cx="11972260" cy="1888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Stress induces analgesia via orexin 1 receptor-initiated endocannabinoid/Cb1 signaling in the mouse periaqueductal gray</a:t>
            </a:r>
          </a:p>
          <a:p>
            <a:pPr marL="0" indent="0" algn="ctr">
              <a:buNone/>
            </a:pPr>
            <a:r>
              <a:rPr lang="en-US" sz="2400" dirty="0"/>
              <a:t>Lee et al.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84CD78-D447-4246-B3C0-3D6124DD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132" y="3242630"/>
            <a:ext cx="3899653" cy="35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73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82730" y="296543"/>
            <a:ext cx="11979349" cy="1293028"/>
          </a:xfrm>
        </p:spPr>
        <p:txBody>
          <a:bodyPr/>
          <a:lstStyle/>
          <a:p>
            <a:pPr algn="ctr"/>
            <a:r>
              <a:rPr lang="en-US"/>
              <a:t>A little more information on endocannabinoids...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637" y="1620402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Synthesis pathways can be complicated</a:t>
            </a:r>
          </a:p>
          <a:p>
            <a:pPr marL="0" indent="0">
              <a:buNone/>
            </a:pPr>
            <a:r>
              <a:rPr lang="en-US"/>
              <a:t>	Degradation pathways are even more complicated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36" y="2437563"/>
            <a:ext cx="5502098" cy="42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1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82730" y="296543"/>
            <a:ext cx="11979349" cy="1293028"/>
          </a:xfrm>
        </p:spPr>
        <p:txBody>
          <a:bodyPr/>
          <a:lstStyle/>
          <a:p>
            <a:pPr algn="ctr"/>
            <a:r>
              <a:rPr lang="en-US"/>
              <a:t>A little more information on endocannabinoids...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637" y="1620402"/>
            <a:ext cx="10820400" cy="44401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 all receptors can trigger endocannabinoid production</a:t>
            </a:r>
          </a:p>
          <a:p>
            <a:pPr marL="0" indent="0">
              <a:buNone/>
            </a:pPr>
            <a:r>
              <a:rPr lang="en-US" dirty="0"/>
              <a:t>	2-AG production requires:</a:t>
            </a:r>
          </a:p>
          <a:p>
            <a:pPr marL="0" indent="0">
              <a:buNone/>
            </a:pPr>
            <a:r>
              <a:rPr lang="en-US" dirty="0"/>
              <a:t>		1) ↑ in Diacylglycerol</a:t>
            </a:r>
          </a:p>
          <a:p>
            <a:pPr marL="0" indent="0">
              <a:buNone/>
            </a:pPr>
            <a:r>
              <a:rPr lang="en-US" dirty="0"/>
              <a:t>		2) ↑ in postsynaptic Ca</a:t>
            </a:r>
            <a:r>
              <a:rPr lang="en-US" baseline="30000" dirty="0"/>
              <a:t>2+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G</a:t>
            </a:r>
            <a:r>
              <a:rPr lang="en-US" baseline="-25000" dirty="0" err="1"/>
              <a:t>q</a:t>
            </a:r>
            <a:r>
              <a:rPr lang="en-US" dirty="0"/>
              <a:t> receptors can (sometimes) work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62ED76-12D3-44D3-883D-7F2EC818496D}"/>
              </a:ext>
            </a:extLst>
          </p:cNvPr>
          <p:cNvSpPr txBox="1"/>
          <p:nvPr/>
        </p:nvSpPr>
        <p:spPr>
          <a:xfrm>
            <a:off x="28274" y="6524846"/>
            <a:ext cx="1216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Shonesy, B. C., et al. (2015). "The initiation of synaptic 2-AG mobilization requires both an increased supply of diacylglycerol precursor and increased postsynaptic calcium." </a:t>
            </a:r>
            <a:r>
              <a:rPr lang="en-US" sz="800" u="sng"/>
              <a:t>Neuropharmacology </a:t>
            </a:r>
            <a:r>
              <a:rPr lang="en-US" sz="800" b="1" u="sng"/>
              <a:t>0</a:t>
            </a:r>
            <a:r>
              <a:rPr lang="en-US" sz="800" u="sng"/>
              <a:t>: 57-62.</a:t>
            </a:r>
          </a:p>
          <a:p>
            <a:r>
              <a:rPr lang="en-US" sz="800"/>
              <a:t>Billington, C. and R. B Penn (2003). </a:t>
            </a:r>
            <a:r>
              <a:rPr lang="en-US" sz="800" u="sng"/>
              <a:t>Signaling and regulation of G protein-coupled receptors in airway smooth muscle.</a:t>
            </a:r>
          </a:p>
          <a:p>
            <a:endParaRPr lang="en-US" sz="800" u="sng"/>
          </a:p>
          <a:p>
            <a:endParaRPr lang="en-US" sz="800" u="sn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252" y="2293724"/>
            <a:ext cx="3815326" cy="3748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700" y="3713558"/>
            <a:ext cx="4004488" cy="28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9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82730" y="296543"/>
            <a:ext cx="11979349" cy="1293028"/>
          </a:xfrm>
        </p:spPr>
        <p:txBody>
          <a:bodyPr/>
          <a:lstStyle/>
          <a:p>
            <a:pPr algn="ctr"/>
            <a:r>
              <a:rPr lang="en-US"/>
              <a:t>A little more information on endocannabinoids...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637" y="1620402"/>
            <a:ext cx="10820400" cy="44401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G</a:t>
            </a:r>
            <a:r>
              <a:rPr lang="en-US" baseline="-25000" dirty="0" err="1"/>
              <a:t>q</a:t>
            </a:r>
            <a:r>
              <a:rPr lang="en-US" dirty="0"/>
              <a:t> receptors can (sometimes) work</a:t>
            </a:r>
          </a:p>
          <a:p>
            <a:pPr marL="0" indent="0">
              <a:buNone/>
            </a:pPr>
            <a:r>
              <a:rPr lang="en-US" dirty="0"/>
              <a:t>		Examples of </a:t>
            </a:r>
            <a:r>
              <a:rPr lang="en-US" dirty="0" err="1"/>
              <a:t>G</a:t>
            </a:r>
            <a:r>
              <a:rPr lang="en-US" baseline="-25000" dirty="0" err="1"/>
              <a:t>q</a:t>
            </a:r>
            <a:r>
              <a:rPr lang="en-US" dirty="0"/>
              <a:t> receptors:</a:t>
            </a:r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dirty="0" err="1"/>
              <a:t>mACh</a:t>
            </a:r>
            <a:r>
              <a:rPr lang="en-US" dirty="0"/>
              <a:t> receptors (M</a:t>
            </a:r>
            <a:r>
              <a:rPr lang="en-US" baseline="-25000" dirty="0"/>
              <a:t>1</a:t>
            </a:r>
            <a:r>
              <a:rPr lang="en-US" dirty="0"/>
              <a:t>, M</a:t>
            </a:r>
            <a:r>
              <a:rPr lang="en-US" baseline="-25000" dirty="0"/>
              <a:t>3</a:t>
            </a:r>
            <a:r>
              <a:rPr lang="en-US" dirty="0"/>
              <a:t>, &amp; M</a:t>
            </a:r>
            <a:r>
              <a:rPr lang="en-US" baseline="-25000" dirty="0"/>
              <a:t>5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	Histamine (H1) receptor</a:t>
            </a:r>
          </a:p>
          <a:p>
            <a:pPr marL="0" indent="0">
              <a:buNone/>
            </a:pPr>
            <a:r>
              <a:rPr lang="en-US" dirty="0"/>
              <a:t>			Group 1 </a:t>
            </a:r>
            <a:r>
              <a:rPr lang="en-US" dirty="0" err="1"/>
              <a:t>mGluRs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5-HT</a:t>
            </a:r>
            <a:r>
              <a:rPr lang="en-US" baseline="-25000" dirty="0"/>
              <a:t>2</a:t>
            </a:r>
            <a:r>
              <a:rPr lang="en-US" dirty="0"/>
              <a:t> receptors</a:t>
            </a:r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>
                <a:cs typeface="Calibri" panose="020F0502020204030204" pitchFamily="34" charset="0"/>
              </a:rPr>
              <a:t>1</a:t>
            </a:r>
            <a:r>
              <a:rPr lang="en-US" dirty="0">
                <a:cs typeface="Calibri" panose="020F0502020204030204" pitchFamily="34" charset="0"/>
              </a:rPr>
              <a:t> adrenergic receptor</a:t>
            </a:r>
          </a:p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			V</a:t>
            </a:r>
            <a:r>
              <a:rPr lang="en-US" baseline="-25000" dirty="0">
                <a:cs typeface="Calibri" panose="020F0502020204030204" pitchFamily="34" charset="0"/>
              </a:rPr>
              <a:t>1A</a:t>
            </a:r>
            <a:r>
              <a:rPr lang="en-US" dirty="0">
                <a:cs typeface="Calibri" panose="020F0502020204030204" pitchFamily="34" charset="0"/>
              </a:rPr>
              <a:t> &amp; V</a:t>
            </a:r>
            <a:r>
              <a:rPr lang="en-US" baseline="-25000" dirty="0">
                <a:cs typeface="Calibri" panose="020F0502020204030204" pitchFamily="34" charset="0"/>
              </a:rPr>
              <a:t>1B</a:t>
            </a:r>
            <a:r>
              <a:rPr lang="en-US" dirty="0">
                <a:cs typeface="Calibri" panose="020F0502020204030204" pitchFamily="34" charset="0"/>
              </a:rPr>
              <a:t> receptors</a:t>
            </a:r>
          </a:p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			Oh yeah...and </a:t>
            </a:r>
            <a:r>
              <a:rPr lang="en-US" dirty="0">
                <a:solidFill>
                  <a:srgbClr val="00B050"/>
                </a:solidFill>
                <a:cs typeface="Calibri" panose="020F0502020204030204" pitchFamily="34" charset="0"/>
              </a:rPr>
              <a:t>Orx</a:t>
            </a:r>
            <a:r>
              <a:rPr lang="en-US" baseline="-25000" dirty="0">
                <a:solidFill>
                  <a:srgbClr val="00B050"/>
                </a:solidFill>
                <a:cs typeface="Calibri" panose="020F0502020204030204" pitchFamily="34" charset="0"/>
              </a:rPr>
              <a:t>1</a:t>
            </a:r>
            <a:r>
              <a:rPr lang="en-US" dirty="0">
                <a:cs typeface="Calibri" panose="020F0502020204030204" pitchFamily="34" charset="0"/>
              </a:rPr>
              <a:t> &amp; </a:t>
            </a:r>
            <a:r>
              <a:rPr lang="en-US" dirty="0">
                <a:solidFill>
                  <a:srgbClr val="00B050"/>
                </a:solidFill>
                <a:cs typeface="Calibri" panose="020F0502020204030204" pitchFamily="34" charset="0"/>
              </a:rPr>
              <a:t>Orx</a:t>
            </a:r>
            <a:r>
              <a:rPr lang="en-US" baseline="-25000" dirty="0">
                <a:solidFill>
                  <a:srgbClr val="00B050"/>
                </a:solidFill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receptors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62ED76-12D3-44D3-883D-7F2EC818496D}"/>
              </a:ext>
            </a:extLst>
          </p:cNvPr>
          <p:cNvSpPr txBox="1"/>
          <p:nvPr/>
        </p:nvSpPr>
        <p:spPr>
          <a:xfrm>
            <a:off x="28274" y="6524846"/>
            <a:ext cx="1216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Shonesy, B. C., et al. (2015). "The initiation of synaptic 2-AG mobilization requires both an increased supply of diacylglycerol precursor and increased postsynaptic calcium." </a:t>
            </a:r>
            <a:r>
              <a:rPr lang="en-US" sz="800" u="sng"/>
              <a:t>Neuropharmacology </a:t>
            </a:r>
            <a:r>
              <a:rPr lang="en-US" sz="800" b="1" u="sng"/>
              <a:t>0</a:t>
            </a:r>
            <a:r>
              <a:rPr lang="en-US" sz="800" u="sng"/>
              <a:t>: 57-62.</a:t>
            </a:r>
          </a:p>
          <a:p>
            <a:r>
              <a:rPr lang="en-US" sz="800"/>
              <a:t>Billington, C. and R. B Penn (2003). </a:t>
            </a:r>
            <a:r>
              <a:rPr lang="en-US" sz="800" u="sng"/>
              <a:t>Signaling and regulation of G protein-coupled receptors in airway smooth muscle.</a:t>
            </a:r>
          </a:p>
          <a:p>
            <a:endParaRPr lang="en-US" sz="800" u="sng"/>
          </a:p>
          <a:p>
            <a:endParaRPr lang="en-US" sz="800" u="sng"/>
          </a:p>
        </p:txBody>
      </p:sp>
    </p:spTree>
    <p:extLst>
      <p:ext uri="{BB962C8B-B14F-4D97-AF65-F5344CB8AC3E}">
        <p14:creationId xmlns:p14="http://schemas.microsoft.com/office/powerpoint/2010/main" val="17851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94853" y="254011"/>
            <a:ext cx="12489721" cy="1293028"/>
          </a:xfrm>
        </p:spPr>
        <p:txBody>
          <a:bodyPr/>
          <a:lstStyle/>
          <a:p>
            <a:r>
              <a:rPr lang="en-US" dirty="0"/>
              <a:t>No Matter What...The Amygdala is Involved...</a:t>
            </a:r>
          </a:p>
        </p:txBody>
      </p:sp>
      <p:pic>
        <p:nvPicPr>
          <p:cNvPr id="5" name="Picture 2" descr="Image result for Luthi PAG 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6110" y="1423743"/>
            <a:ext cx="3864934" cy="5125907"/>
          </a:xfrm>
          <a:prstGeom prst="rect">
            <a:avLst/>
          </a:prstGeom>
          <a:noFill/>
        </p:spPr>
      </p:pic>
      <p:pic>
        <p:nvPicPr>
          <p:cNvPr id="6" name="Picture 2" descr="Image result for Central Amygdala on off circui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472" y="1600200"/>
            <a:ext cx="4597270" cy="381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Janak</a:t>
            </a:r>
            <a:r>
              <a:rPr lang="en-US" sz="800" dirty="0"/>
              <a:t>, P. H. and K. M. </a:t>
            </a:r>
            <a:r>
              <a:rPr lang="en-US" sz="800" dirty="0" err="1"/>
              <a:t>Tye</a:t>
            </a:r>
            <a:r>
              <a:rPr lang="en-US" sz="800" dirty="0"/>
              <a:t> (2015). "From circuits to </a:t>
            </a:r>
            <a:r>
              <a:rPr lang="en-US" sz="800" dirty="0" err="1"/>
              <a:t>behaviour</a:t>
            </a:r>
            <a:r>
              <a:rPr lang="en-US" sz="800" dirty="0"/>
              <a:t> in the amygdala." </a:t>
            </a:r>
            <a:r>
              <a:rPr lang="en-US" sz="800" u="sng" dirty="0"/>
              <a:t>Nature </a:t>
            </a:r>
            <a:r>
              <a:rPr lang="en-US" sz="800" b="1" u="sng" dirty="0"/>
              <a:t>517</a:t>
            </a:r>
            <a:r>
              <a:rPr lang="en-US" sz="800" u="sng" dirty="0"/>
              <a:t>: 284.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975177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1683" y="277573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Stereotaxic Surgery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182" y="2818357"/>
            <a:ext cx="6667500" cy="428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2B9E86-EE7B-4B48-A863-C4B2E1CF6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82" t="43505" r="67334" b="6769"/>
          <a:stretch/>
        </p:blipFill>
        <p:spPr>
          <a:xfrm rot="4584133">
            <a:off x="6363220" y="4358691"/>
            <a:ext cx="450577" cy="316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6F7F3F-C16A-406F-B7A5-3B34C0910534}"/>
              </a:ext>
            </a:extLst>
          </p:cNvPr>
          <p:cNvSpPr txBox="1"/>
          <p:nvPr/>
        </p:nvSpPr>
        <p:spPr>
          <a:xfrm>
            <a:off x="1244336" y="4421715"/>
            <a:ext cx="2441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Unilateral intra-vlPAG</a:t>
            </a:r>
            <a:endParaRPr lang="en-US" sz="2800" dirty="0"/>
          </a:p>
        </p:txBody>
      </p:sp>
      <p:pic>
        <p:nvPicPr>
          <p:cNvPr id="7" name="Picture 6" descr="Image result for clock transparent background">
            <a:extLst>
              <a:ext uri="{FF2B5EF4-FFF2-40B4-BE49-F238E27FC236}">
                <a16:creationId xmlns:a16="http://schemas.microsoft.com/office/drawing/2014/main" xmlns="" id="{3B4D660F-F491-452B-AF87-9C70EE3C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1358" y="1351907"/>
            <a:ext cx="1409700" cy="14097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49221E-21A2-47D5-8C99-65FDA0484AAC}"/>
              </a:ext>
            </a:extLst>
          </p:cNvPr>
          <p:cNvSpPr txBox="1"/>
          <p:nvPr/>
        </p:nvSpPr>
        <p:spPr>
          <a:xfrm>
            <a:off x="3900733" y="2810554"/>
            <a:ext cx="41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7+ </a:t>
            </a:r>
            <a:r>
              <a:rPr lang="en-US" sz="2000" b="1" dirty="0"/>
              <a:t>Days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F18C07-2D44-48FA-997F-FD39F822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69221" y="1615963"/>
            <a:ext cx="3810000" cy="1638300"/>
          </a:xfrm>
          <a:prstGeom prst="rect">
            <a:avLst/>
          </a:prstGeom>
        </p:spPr>
      </p:pic>
      <p:pic>
        <p:nvPicPr>
          <p:cNvPr id="10" name="Picture 9" descr="Image result for transparent background tear drop">
            <a:extLst>
              <a:ext uri="{FF2B5EF4-FFF2-40B4-BE49-F238E27FC236}">
                <a16:creationId xmlns:a16="http://schemas.microsoft.com/office/drawing/2014/main" xmlns="" id="{58144FD4-0E67-4618-86BC-F6978E3F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4340" y="2994873"/>
            <a:ext cx="169051" cy="23812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89B2AA-D9BF-4071-9145-7E1C30A77203}"/>
              </a:ext>
            </a:extLst>
          </p:cNvPr>
          <p:cNvSpPr txBox="1"/>
          <p:nvPr/>
        </p:nvSpPr>
        <p:spPr>
          <a:xfrm>
            <a:off x="8729328" y="2540523"/>
            <a:ext cx="2785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Orx</a:t>
            </a:r>
            <a:r>
              <a:rPr lang="en-US" dirty="0"/>
              <a:t>-A</a:t>
            </a:r>
            <a:r>
              <a:rPr lang="en-US"/>
              <a:t>, AL-Orx-B, </a:t>
            </a:r>
          </a:p>
          <a:p>
            <a:pPr algn="ctr"/>
            <a:r>
              <a:rPr lang="en-US"/>
              <a:t>SB 334867, TCX-OX2-29, Naloxone, Naltrexone, AM 251 and/or </a:t>
            </a:r>
          </a:p>
          <a:p>
            <a:pPr algn="ctr"/>
            <a:r>
              <a:rPr lang="en-US"/>
              <a:t>WIN 55212-2 </a:t>
            </a:r>
          </a:p>
          <a:p>
            <a:pPr algn="ctr"/>
            <a:r>
              <a:rPr lang="en-US"/>
              <a:t>– intra vlPAG 5 min or i.p. 15 min before restraint stress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44DF48-A37D-4CDD-B911-2D29525785A5}"/>
              </a:ext>
            </a:extLst>
          </p:cNvPr>
          <p:cNvSpPr txBox="1"/>
          <p:nvPr/>
        </p:nvSpPr>
        <p:spPr>
          <a:xfrm>
            <a:off x="7421526" y="4937533"/>
            <a:ext cx="5785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SB 334867 – Orx</a:t>
            </a:r>
            <a:r>
              <a:rPr lang="en-US" sz="1400" baseline="-25000"/>
              <a:t>1</a:t>
            </a:r>
            <a:r>
              <a:rPr lang="en-US" sz="1400"/>
              <a:t>R Antagonist</a:t>
            </a:r>
            <a:endParaRPr lang="en-US" sz="1400" dirty="0"/>
          </a:p>
          <a:p>
            <a:r>
              <a:rPr lang="en-US" sz="1400"/>
              <a:t>TCX-Ox2-29 – Orx</a:t>
            </a:r>
            <a:r>
              <a:rPr lang="en-US" sz="1400" baseline="-25000"/>
              <a:t>2</a:t>
            </a:r>
            <a:r>
              <a:rPr lang="en-US" sz="1400"/>
              <a:t>R Antagonist</a:t>
            </a:r>
            <a:endParaRPr lang="en-US" sz="1400" dirty="0"/>
          </a:p>
          <a:p>
            <a:r>
              <a:rPr lang="en-US" sz="1400"/>
              <a:t>Naloxone – Short-Lasting Opiod Receptor Antagonist</a:t>
            </a:r>
          </a:p>
          <a:p>
            <a:r>
              <a:rPr lang="en-US" sz="1400"/>
              <a:t>Naltrexone – Long-Lasting Opiod Receptor Antagonist</a:t>
            </a:r>
          </a:p>
          <a:p>
            <a:r>
              <a:rPr lang="en-US" sz="1400"/>
              <a:t>AM 251 – Cb1 Receptor Antagonist</a:t>
            </a:r>
          </a:p>
          <a:p>
            <a:r>
              <a:rPr lang="en-US" sz="1400"/>
              <a:t>WIN 55212-2 – Cb1 Receptor Agonist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33" y="1551734"/>
            <a:ext cx="3554579" cy="28660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98124" y="2562450"/>
            <a:ext cx="711420" cy="27644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18892" y="2842445"/>
            <a:ext cx="1090652" cy="27644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60956" y="3392973"/>
            <a:ext cx="858933" cy="27644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5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25E-7 3.33333E-6 L 0.00039 0.1719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8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4" grpId="0"/>
      <p:bldP spid="16" grpId="0" animBg="1"/>
      <p:bldP spid="17" grpId="0" animBg="1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4700" y="277573"/>
            <a:ext cx="8610600" cy="1293028"/>
          </a:xfrm>
        </p:spPr>
        <p:txBody>
          <a:bodyPr/>
          <a:lstStyle/>
          <a:p>
            <a:pPr algn="ctr"/>
            <a:r>
              <a:rPr lang="en-US"/>
              <a:t>Hot-Plate Test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119" y="1446027"/>
            <a:ext cx="3630968" cy="5166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2736" y="1562986"/>
            <a:ext cx="207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60 s cut-off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7320" y="3635970"/>
            <a:ext cx="393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Withdrawal latency measured at:</a:t>
            </a:r>
          </a:p>
          <a:p>
            <a:pPr algn="ctr"/>
            <a:r>
              <a:rPr lang="en-US"/>
              <a:t>0, 5, 10, 20, 30, 40, 50, and 60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296" y="2666475"/>
            <a:ext cx="39375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Percentage of Maximal Possible Effect (%MPE) = 100 x (withdrawal latency</a:t>
            </a:r>
            <a:r>
              <a:rPr lang="en-US" baseline="-25000"/>
              <a:t>after treatment</a:t>
            </a:r>
            <a:r>
              <a:rPr lang="en-US"/>
              <a:t> – withdrawal latency</a:t>
            </a:r>
            <a:r>
              <a:rPr lang="en-US" baseline="-25000"/>
              <a:t>before treatment</a:t>
            </a:r>
            <a:r>
              <a:rPr lang="en-US"/>
              <a:t>)/60 s – withdrawal latency</a:t>
            </a:r>
            <a:r>
              <a:rPr lang="en-US" baseline="-25000"/>
              <a:t>before treatment</a:t>
            </a:r>
            <a:r>
              <a:rPr lang="en-US"/>
              <a:t>)</a:t>
            </a:r>
          </a:p>
          <a:p>
            <a:pPr algn="ctr"/>
            <a:endParaRPr lang="en-US"/>
          </a:p>
          <a:p>
            <a:pPr algn="ctr"/>
            <a:r>
              <a:rPr lang="en-US"/>
              <a:t>Basically, higher number means longer withdrawal latency (less pain)</a:t>
            </a:r>
          </a:p>
        </p:txBody>
      </p:sp>
    </p:spTree>
    <p:extLst>
      <p:ext uri="{BB962C8B-B14F-4D97-AF65-F5344CB8AC3E}">
        <p14:creationId xmlns:p14="http://schemas.microsoft.com/office/powerpoint/2010/main" val="27603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Orx</a:t>
            </a:r>
            <a:r>
              <a:rPr lang="en-US" sz="3200" baseline="-25000"/>
              <a:t>1</a:t>
            </a:r>
            <a:r>
              <a:rPr lang="en-US" sz="3200"/>
              <a:t> receptors in the vlPAG produce analgesic responses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25" y="1637428"/>
            <a:ext cx="5206271" cy="508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271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4700" y="277573"/>
            <a:ext cx="8610600" cy="1293028"/>
          </a:xfrm>
        </p:spPr>
        <p:txBody>
          <a:bodyPr/>
          <a:lstStyle/>
          <a:p>
            <a:pPr algn="ctr"/>
            <a:r>
              <a:rPr lang="en-US"/>
              <a:t>Restraint Stress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12998" y="2573083"/>
            <a:ext cx="5332402" cy="30394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516136" y="3615076"/>
            <a:ext cx="158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4648" y="5837270"/>
            <a:ext cx="6003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Then placed in hot-plate test</a:t>
            </a:r>
          </a:p>
        </p:txBody>
      </p:sp>
    </p:spTree>
    <p:extLst>
      <p:ext uri="{BB962C8B-B14F-4D97-AF65-F5344CB8AC3E}">
        <p14:creationId xmlns:p14="http://schemas.microsoft.com/office/powerpoint/2010/main" val="1036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Restraint Stress-Induced Analgesia (SIA) increases the number of active Orexin Neurons in the LH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063" y="1725435"/>
            <a:ext cx="5994767" cy="4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93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Restraint SIA increases plasma Orexin and corticosterone levels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38" y="1956385"/>
            <a:ext cx="10575283" cy="41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826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Orx</a:t>
            </a:r>
            <a:r>
              <a:rPr lang="en-US" sz="3200" baseline="-25000"/>
              <a:t>1</a:t>
            </a:r>
            <a:r>
              <a:rPr lang="en-US" sz="3200"/>
              <a:t> receptors are important for Restraint SIA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41" y="1683500"/>
            <a:ext cx="5799975" cy="50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80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C</a:t>
            </a:r>
            <a:r>
              <a:rPr lang="en-US" sz="3200" cap="none"/>
              <a:t>b</a:t>
            </a:r>
            <a:r>
              <a:rPr lang="en-US" sz="3200"/>
              <a:t>1 receptors are important for Restraint SIA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73" y="1644735"/>
            <a:ext cx="5735074" cy="50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720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Orx</a:t>
            </a:r>
            <a:r>
              <a:rPr lang="en-US" sz="3200" baseline="-25000"/>
              <a:t>1</a:t>
            </a:r>
            <a:r>
              <a:rPr lang="en-US" sz="3200"/>
              <a:t> receptors in the </a:t>
            </a:r>
            <a:r>
              <a:rPr lang="en-US" sz="3200" cap="none"/>
              <a:t>vl</a:t>
            </a:r>
            <a:r>
              <a:rPr lang="en-US" sz="3200"/>
              <a:t>PAG are important for Restraint SIA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74" y="1718462"/>
            <a:ext cx="5655545" cy="49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887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C</a:t>
            </a:r>
            <a:r>
              <a:rPr lang="en-US" sz="3200" cap="none"/>
              <a:t>b</a:t>
            </a:r>
            <a:r>
              <a:rPr lang="en-US" sz="3200"/>
              <a:t>1 receptors in the </a:t>
            </a:r>
            <a:r>
              <a:rPr lang="en-US" sz="3200" cap="none"/>
              <a:t>vl</a:t>
            </a:r>
            <a:r>
              <a:rPr lang="en-US" sz="3200"/>
              <a:t>PAG are important for Restraint SIA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47" y="1616617"/>
            <a:ext cx="5972309" cy="517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1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94853" y="254011"/>
            <a:ext cx="12489721" cy="1293028"/>
          </a:xfrm>
        </p:spPr>
        <p:txBody>
          <a:bodyPr/>
          <a:lstStyle/>
          <a:p>
            <a:r>
              <a:rPr lang="en-US" dirty="0"/>
              <a:t>No Matter What...The Amygdala is Involved...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10599" y="1529956"/>
            <a:ext cx="8724900" cy="5348287"/>
            <a:chOff x="141288" y="1274763"/>
            <a:chExt cx="8724900" cy="5348287"/>
          </a:xfrm>
        </p:grpSpPr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0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9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0" name="Oval 4"/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solidFill>
              <a:schemeClr val="bg1"/>
            </a:solidFill>
          </p:grpSpPr>
          <p:sp>
            <p:nvSpPr>
              <p:cNvPr id="106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6" idx="2"/>
              <a:endCxn id="27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" name="Straight Connector 43"/>
            <p:cNvCxnSpPr>
              <a:stCxn id="38" idx="2"/>
              <a:endCxn id="26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24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  <a:endCxn id="23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  <a:endCxn id="17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18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21" idx="6"/>
              <a:endCxn id="29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2" idx="6"/>
              <a:endCxn id="30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7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9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4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0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1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5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6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7" name="TextBox 113"/>
            <p:cNvSpPr txBox="1">
              <a:spLocks noChangeArrowheads="1"/>
            </p:cNvSpPr>
            <p:nvPr/>
          </p:nvSpPr>
          <p:spPr bwMode="auto">
            <a:xfrm>
              <a:off x="7772400" y="5791200"/>
              <a:ext cx="10937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Anxious &amp; 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Depressive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Behaviors</a:t>
              </a:r>
            </a:p>
          </p:txBody>
        </p:sp>
        <p:sp>
          <p:nvSpPr>
            <p:cNvPr id="78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9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0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1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2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3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>
              <a:stCxn id="89" idx="6"/>
              <a:endCxn id="94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/>
            <p:cNvCxnSpPr>
              <a:stCxn id="101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5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c 118"/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590404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56" name="Lightning Bolt 155"/>
          <p:cNvSpPr/>
          <p:nvPr/>
        </p:nvSpPr>
        <p:spPr>
          <a:xfrm rot="10295996">
            <a:off x="3705807" y="5101453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Lightning Bolt 156"/>
          <p:cNvSpPr/>
          <p:nvPr/>
        </p:nvSpPr>
        <p:spPr>
          <a:xfrm rot="15164074">
            <a:off x="4432351" y="3818458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Lightning Bolt 157"/>
          <p:cNvSpPr/>
          <p:nvPr/>
        </p:nvSpPr>
        <p:spPr>
          <a:xfrm rot="15164074">
            <a:off x="6030779" y="3588080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&quot;No&quot; Symbol 158"/>
          <p:cNvSpPr/>
          <p:nvPr/>
        </p:nvSpPr>
        <p:spPr>
          <a:xfrm>
            <a:off x="5210372" y="3075915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0" name="&quot;No&quot; Symbol 159"/>
          <p:cNvSpPr/>
          <p:nvPr/>
        </p:nvSpPr>
        <p:spPr>
          <a:xfrm>
            <a:off x="7648777" y="3409073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1" name="&quot;No&quot; Symbol 160"/>
          <p:cNvSpPr/>
          <p:nvPr/>
        </p:nvSpPr>
        <p:spPr>
          <a:xfrm>
            <a:off x="7748012" y="2944789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2" name="Lightning Bolt 161"/>
          <p:cNvSpPr/>
          <p:nvPr/>
        </p:nvSpPr>
        <p:spPr>
          <a:xfrm rot="19339368">
            <a:off x="9128389" y="3720339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ightning Bolt 162"/>
          <p:cNvSpPr/>
          <p:nvPr/>
        </p:nvSpPr>
        <p:spPr>
          <a:xfrm rot="3324105">
            <a:off x="9407430" y="4808054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Lightning Bolt 163"/>
          <p:cNvSpPr/>
          <p:nvPr/>
        </p:nvSpPr>
        <p:spPr>
          <a:xfrm rot="3701729">
            <a:off x="9474766" y="5640939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loud 164"/>
          <p:cNvSpPr/>
          <p:nvPr/>
        </p:nvSpPr>
        <p:spPr>
          <a:xfrm>
            <a:off x="8660913" y="5920994"/>
            <a:ext cx="855325" cy="639294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loud 165"/>
          <p:cNvSpPr/>
          <p:nvPr/>
        </p:nvSpPr>
        <p:spPr>
          <a:xfrm flipH="1">
            <a:off x="10365662" y="5839476"/>
            <a:ext cx="855325" cy="639294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2" grpId="0" animBg="1"/>
      <p:bldP spid="119" grpId="0" animBg="1"/>
      <p:bldP spid="127" grpId="0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60" grpId="0" animBg="1"/>
      <p:bldP spid="161" grpId="0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0424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C</a:t>
            </a:r>
            <a:r>
              <a:rPr lang="en-US" sz="3200" cap="none"/>
              <a:t>b</a:t>
            </a:r>
            <a:r>
              <a:rPr lang="en-US" sz="3200"/>
              <a:t>1 receptors in the </a:t>
            </a:r>
            <a:r>
              <a:rPr lang="en-US" sz="3200" cap="none"/>
              <a:t>vl</a:t>
            </a:r>
            <a:r>
              <a:rPr lang="en-US" sz="3200"/>
              <a:t>PAG are important for Restraint SIA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47" y="1616617"/>
            <a:ext cx="5972309" cy="517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47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54" y="211478"/>
            <a:ext cx="1415903" cy="1293028"/>
          </a:xfrm>
        </p:spPr>
        <p:txBody>
          <a:bodyPr/>
          <a:lstStyle/>
          <a:p>
            <a:r>
              <a:rPr lang="en-US"/>
              <a:t>So...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4506"/>
            <a:ext cx="10820400" cy="471417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Orexin works with the cannabinoid system in the vlPAG to induce an analgesic response during stressful situations...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But...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What does this mean for our story?</a:t>
            </a:r>
          </a:p>
        </p:txBody>
      </p:sp>
    </p:spTree>
    <p:extLst>
      <p:ext uri="{BB962C8B-B14F-4D97-AF65-F5344CB8AC3E}">
        <p14:creationId xmlns:p14="http://schemas.microsoft.com/office/powerpoint/2010/main" val="403960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54" y="211478"/>
            <a:ext cx="2955888" cy="1293028"/>
          </a:xfrm>
        </p:spPr>
        <p:txBody>
          <a:bodyPr>
            <a:normAutofit/>
          </a:bodyPr>
          <a:lstStyle/>
          <a:p>
            <a:r>
              <a:rPr lang="en-US"/>
              <a:t>Perhaps...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4506"/>
            <a:ext cx="10820400" cy="471417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Orexin stimulates production of endocannabinoids in our circuit...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80762">
            <a:off x="348407" y="2897196"/>
            <a:ext cx="5181364" cy="3208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4258">
            <a:off x="7336048" y="3624305"/>
            <a:ext cx="4028774" cy="160389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582088" y="3976573"/>
            <a:ext cx="1052623" cy="467833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007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0466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8899971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3384221" y="1106000"/>
            <a:ext cx="4883149" cy="361189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3192464" y="3048376"/>
            <a:ext cx="9590281" cy="3342997"/>
          </a:xfrm>
          <a:prstGeom prst="arc">
            <a:avLst>
              <a:gd name="adj1" fmla="val 16867088"/>
              <a:gd name="adj2" fmla="val 2129573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4449452" y="2295474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8819712" y="5610376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  <a:endCxn id="147" idx="2"/>
          </p:cNvCxnSpPr>
          <p:nvPr/>
        </p:nvCxnSpPr>
        <p:spPr bwMode="auto">
          <a:xfrm>
            <a:off x="6590404" y="4543965"/>
            <a:ext cx="2252332" cy="10491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427842" y="797441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-844782" y="3048375"/>
            <a:ext cx="7733936" cy="4577909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A00EF2-BBDC-4C4D-B9B0-0EBCA0C04534}"/>
              </a:ext>
            </a:extLst>
          </p:cNvPr>
          <p:cNvSpPr/>
          <p:nvPr/>
        </p:nvSpPr>
        <p:spPr>
          <a:xfrm>
            <a:off x="7881298" y="1949475"/>
            <a:ext cx="420561" cy="2283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6B40950B-AFB4-464E-9F21-68981F2E1AD9}"/>
              </a:ext>
            </a:extLst>
          </p:cNvPr>
          <p:cNvSpPr/>
          <p:nvPr/>
        </p:nvSpPr>
        <p:spPr>
          <a:xfrm>
            <a:off x="3094050" y="1979324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ylinder 112">
            <a:extLst>
              <a:ext uri="{FF2B5EF4-FFF2-40B4-BE49-F238E27FC236}">
                <a16:creationId xmlns:a16="http://schemas.microsoft.com/office/drawing/2014/main" xmlns="" id="{CB696D4F-88E8-4190-AD8B-69CD76CACE4F}"/>
              </a:ext>
            </a:extLst>
          </p:cNvPr>
          <p:cNvSpPr/>
          <p:nvPr/>
        </p:nvSpPr>
        <p:spPr>
          <a:xfrm rot="16200000">
            <a:off x="4410157" y="3310154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xmlns="" id="{D7BDFAB5-E800-41A5-BCC4-1D8656522165}"/>
              </a:ext>
            </a:extLst>
          </p:cNvPr>
          <p:cNvSpPr/>
          <p:nvPr/>
        </p:nvSpPr>
        <p:spPr>
          <a:xfrm rot="16200000">
            <a:off x="4421152" y="2736690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ylinder 148">
            <a:extLst>
              <a:ext uri="{FF2B5EF4-FFF2-40B4-BE49-F238E27FC236}">
                <a16:creationId xmlns:a16="http://schemas.microsoft.com/office/drawing/2014/main" xmlns="" id="{097B4BAF-7587-42C8-B19B-196745F09F71}"/>
              </a:ext>
            </a:extLst>
          </p:cNvPr>
          <p:cNvSpPr/>
          <p:nvPr/>
        </p:nvSpPr>
        <p:spPr>
          <a:xfrm rot="5400000">
            <a:off x="6996242" y="2889090"/>
            <a:ext cx="312671" cy="666800"/>
          </a:xfrm>
          <a:prstGeom prst="ca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xmlns="" id="{C29F01DB-43DB-4ADC-9366-4658C44E4EE9}"/>
              </a:ext>
            </a:extLst>
          </p:cNvPr>
          <p:cNvSpPr/>
          <p:nvPr/>
        </p:nvSpPr>
        <p:spPr>
          <a:xfrm rot="10188232">
            <a:off x="3192464" y="1621412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xmlns="" id="{BA31EFB6-C031-4537-92A1-881A7225DD1C}"/>
              </a:ext>
            </a:extLst>
          </p:cNvPr>
          <p:cNvSpPr/>
          <p:nvPr/>
        </p:nvSpPr>
        <p:spPr>
          <a:xfrm rot="11527427">
            <a:off x="8001705" y="1604128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Pentagon 168">
            <a:extLst>
              <a:ext uri="{FF2B5EF4-FFF2-40B4-BE49-F238E27FC236}">
                <a16:creationId xmlns:a16="http://schemas.microsoft.com/office/drawing/2014/main" xmlns="" id="{7578D0B1-71DE-48D6-9E5E-6AF2F3E66C40}"/>
              </a:ext>
            </a:extLst>
          </p:cNvPr>
          <p:cNvSpPr/>
          <p:nvPr/>
        </p:nvSpPr>
        <p:spPr>
          <a:xfrm>
            <a:off x="3498910" y="2744772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Pentagon 169">
            <a:extLst>
              <a:ext uri="{FF2B5EF4-FFF2-40B4-BE49-F238E27FC236}">
                <a16:creationId xmlns:a16="http://schemas.microsoft.com/office/drawing/2014/main" xmlns="" id="{76A283B6-959A-477B-8950-CE70B8CE9489}"/>
              </a:ext>
            </a:extLst>
          </p:cNvPr>
          <p:cNvSpPr/>
          <p:nvPr/>
        </p:nvSpPr>
        <p:spPr>
          <a:xfrm>
            <a:off x="3462773" y="2944307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Pentagon 170">
            <a:extLst>
              <a:ext uri="{FF2B5EF4-FFF2-40B4-BE49-F238E27FC236}">
                <a16:creationId xmlns:a16="http://schemas.microsoft.com/office/drawing/2014/main" xmlns="" id="{F073B951-EE2A-4335-B630-29BF1B698E60}"/>
              </a:ext>
            </a:extLst>
          </p:cNvPr>
          <p:cNvSpPr/>
          <p:nvPr/>
        </p:nvSpPr>
        <p:spPr>
          <a:xfrm>
            <a:off x="3436064" y="313441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Pentagon 171">
            <a:extLst>
              <a:ext uri="{FF2B5EF4-FFF2-40B4-BE49-F238E27FC236}">
                <a16:creationId xmlns:a16="http://schemas.microsoft.com/office/drawing/2014/main" xmlns="" id="{56361FA0-75C7-47FE-A7C8-E40B2378A132}"/>
              </a:ext>
            </a:extLst>
          </p:cNvPr>
          <p:cNvSpPr/>
          <p:nvPr/>
        </p:nvSpPr>
        <p:spPr>
          <a:xfrm>
            <a:off x="3465913" y="3456500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Lightning Bolt 176">
            <a:extLst>
              <a:ext uri="{FF2B5EF4-FFF2-40B4-BE49-F238E27FC236}">
                <a16:creationId xmlns:a16="http://schemas.microsoft.com/office/drawing/2014/main" xmlns="" id="{1314ED37-0533-47D6-88F3-20A4D340B19E}"/>
              </a:ext>
            </a:extLst>
          </p:cNvPr>
          <p:cNvSpPr/>
          <p:nvPr/>
        </p:nvSpPr>
        <p:spPr>
          <a:xfrm>
            <a:off x="7689571" y="4748003"/>
            <a:ext cx="1325653" cy="65489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8E4E4A4D-E8D2-44F9-910D-A71143CE6962}"/>
              </a:ext>
            </a:extLst>
          </p:cNvPr>
          <p:cNvSpPr txBox="1"/>
          <p:nvPr/>
        </p:nvSpPr>
        <p:spPr>
          <a:xfrm>
            <a:off x="802486" y="5797670"/>
            <a:ext cx="3465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Chronic Anxious </a:t>
            </a:r>
            <a:r>
              <a:rPr lang="en-US" sz="2800" b="1" dirty="0"/>
              <a:t>Behavior</a:t>
            </a:r>
          </a:p>
        </p:txBody>
      </p:sp>
      <p:sp>
        <p:nvSpPr>
          <p:cNvPr id="179" name="Arrow: Left 178">
            <a:extLst>
              <a:ext uri="{FF2B5EF4-FFF2-40B4-BE49-F238E27FC236}">
                <a16:creationId xmlns:a16="http://schemas.microsoft.com/office/drawing/2014/main" xmlns="" id="{347498C6-3985-4C10-B185-C5723C9D5057}"/>
              </a:ext>
            </a:extLst>
          </p:cNvPr>
          <p:cNvSpPr/>
          <p:nvPr/>
        </p:nvSpPr>
        <p:spPr>
          <a:xfrm>
            <a:off x="4119513" y="6214800"/>
            <a:ext cx="4470953" cy="257153"/>
          </a:xfrm>
          <a:prstGeom prst="lef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xmlns="" id="{49448BE6-1CE3-4803-AF1D-8636D5C6B3C9}"/>
              </a:ext>
            </a:extLst>
          </p:cNvPr>
          <p:cNvSpPr/>
          <p:nvPr/>
        </p:nvSpPr>
        <p:spPr>
          <a:xfrm>
            <a:off x="3437632" y="37204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xmlns="" id="{2A812102-9586-4EDE-9703-3DB915A8C7F3}"/>
              </a:ext>
            </a:extLst>
          </p:cNvPr>
          <p:cNvSpPr/>
          <p:nvPr/>
        </p:nvSpPr>
        <p:spPr>
          <a:xfrm>
            <a:off x="3429773" y="387284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entagon 44">
            <a:extLst>
              <a:ext uri="{FF2B5EF4-FFF2-40B4-BE49-F238E27FC236}">
                <a16:creationId xmlns:a16="http://schemas.microsoft.com/office/drawing/2014/main" xmlns="" id="{91DF83E1-A975-4277-BA7C-3D2F00E96A43}"/>
              </a:ext>
            </a:extLst>
          </p:cNvPr>
          <p:cNvSpPr/>
          <p:nvPr/>
        </p:nvSpPr>
        <p:spPr>
          <a:xfrm>
            <a:off x="3403061" y="3280529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entagon 45">
            <a:extLst>
              <a:ext uri="{FF2B5EF4-FFF2-40B4-BE49-F238E27FC236}">
                <a16:creationId xmlns:a16="http://schemas.microsoft.com/office/drawing/2014/main" xmlns="" id="{CD9834AB-472D-411A-9916-4EE0B8AB1C2E}"/>
              </a:ext>
            </a:extLst>
          </p:cNvPr>
          <p:cNvSpPr/>
          <p:nvPr/>
        </p:nvSpPr>
        <p:spPr>
          <a:xfrm>
            <a:off x="3461191" y="254680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xmlns="" id="{595E9394-5A88-4EAD-A42B-7E626FD398D4}"/>
              </a:ext>
            </a:extLst>
          </p:cNvPr>
          <p:cNvSpPr/>
          <p:nvPr/>
        </p:nvSpPr>
        <p:spPr>
          <a:xfrm>
            <a:off x="3453334" y="238811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xmlns="" id="{46492E51-D919-4878-B31B-32C8F9DB1E7B}"/>
              </a:ext>
            </a:extLst>
          </p:cNvPr>
          <p:cNvSpPr/>
          <p:nvPr/>
        </p:nvSpPr>
        <p:spPr>
          <a:xfrm>
            <a:off x="3436050" y="2229431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entagon 48">
            <a:extLst>
              <a:ext uri="{FF2B5EF4-FFF2-40B4-BE49-F238E27FC236}">
                <a16:creationId xmlns:a16="http://schemas.microsoft.com/office/drawing/2014/main" xmlns="" id="{2765EBA1-B12A-4C71-9315-94F6A06FEA66}"/>
              </a:ext>
            </a:extLst>
          </p:cNvPr>
          <p:cNvSpPr/>
          <p:nvPr/>
        </p:nvSpPr>
        <p:spPr>
          <a:xfrm>
            <a:off x="3456472" y="3560183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20E8E5EA-980B-4952-936C-EB0FE380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2803" y="302457"/>
            <a:ext cx="8449062" cy="5403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If We consider our Circuit…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AD57703-6A65-46D8-9079-DE6B1984B216}"/>
              </a:ext>
            </a:extLst>
          </p:cNvPr>
          <p:cNvSpPr/>
          <p:nvPr/>
        </p:nvSpPr>
        <p:spPr>
          <a:xfrm>
            <a:off x="4760112" y="5240009"/>
            <a:ext cx="3846560" cy="698986"/>
          </a:xfrm>
          <a:custGeom>
            <a:avLst/>
            <a:gdLst>
              <a:gd name="connsiteX0" fmla="*/ 3846560 w 3846560"/>
              <a:gd name="connsiteY0" fmla="*/ 1027522 h 1027628"/>
              <a:gd name="connsiteX1" fmla="*/ 396350 w 3846560"/>
              <a:gd name="connsiteY1" fmla="*/ 857840 h 1027628"/>
              <a:gd name="connsiteX2" fmla="*/ 217241 w 3846560"/>
              <a:gd name="connsiteY2" fmla="*/ 0 h 102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560" h="1027628">
                <a:moveTo>
                  <a:pt x="3846560" y="1027522"/>
                </a:moveTo>
                <a:cubicBezTo>
                  <a:pt x="2423898" y="1028308"/>
                  <a:pt x="1001236" y="1029094"/>
                  <a:pt x="396350" y="857840"/>
                </a:cubicBezTo>
                <a:cubicBezTo>
                  <a:pt x="-208536" y="686586"/>
                  <a:pt x="4352" y="343293"/>
                  <a:pt x="217241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AC3EDE-1F78-4C53-83ED-C354F010547F}"/>
              </a:ext>
            </a:extLst>
          </p:cNvPr>
          <p:cNvSpPr/>
          <p:nvPr/>
        </p:nvSpPr>
        <p:spPr>
          <a:xfrm rot="1425640">
            <a:off x="4044102" y="4919662"/>
            <a:ext cx="2063993" cy="41623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E7D642DA-9695-441B-A9E4-01A9CB010229}"/>
              </a:ext>
            </a:extLst>
          </p:cNvPr>
          <p:cNvSpPr/>
          <p:nvPr/>
        </p:nvSpPr>
        <p:spPr>
          <a:xfrm rot="1933700">
            <a:off x="5182176" y="4119759"/>
            <a:ext cx="309212" cy="659631"/>
          </a:xfrm>
          <a:prstGeom prst="triangle">
            <a:avLst/>
          </a:prstGeom>
          <a:solidFill>
            <a:srgbClr val="EE0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tial Circle 9">
            <a:extLst>
              <a:ext uri="{FF2B5EF4-FFF2-40B4-BE49-F238E27FC236}">
                <a16:creationId xmlns:a16="http://schemas.microsoft.com/office/drawing/2014/main" xmlns="" id="{4E2F7250-1F77-4C87-B073-DB60EC908812}"/>
              </a:ext>
            </a:extLst>
          </p:cNvPr>
          <p:cNvSpPr/>
          <p:nvPr/>
        </p:nvSpPr>
        <p:spPr>
          <a:xfrm>
            <a:off x="4675980" y="4739215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Partial Circle 58">
            <a:extLst>
              <a:ext uri="{FF2B5EF4-FFF2-40B4-BE49-F238E27FC236}">
                <a16:creationId xmlns:a16="http://schemas.microsoft.com/office/drawing/2014/main" xmlns="" id="{6BA87FCC-9950-4060-84A8-472F8E7B31D7}"/>
              </a:ext>
            </a:extLst>
          </p:cNvPr>
          <p:cNvSpPr/>
          <p:nvPr/>
        </p:nvSpPr>
        <p:spPr>
          <a:xfrm>
            <a:off x="5148898" y="4948176"/>
            <a:ext cx="216530" cy="227380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Lightning Bolt 60">
            <a:extLst>
              <a:ext uri="{FF2B5EF4-FFF2-40B4-BE49-F238E27FC236}">
                <a16:creationId xmlns:a16="http://schemas.microsoft.com/office/drawing/2014/main" xmlns="" id="{9487A199-E7E1-4A48-99DA-12A93B37C61F}"/>
              </a:ext>
            </a:extLst>
          </p:cNvPr>
          <p:cNvSpPr/>
          <p:nvPr/>
        </p:nvSpPr>
        <p:spPr>
          <a:xfrm rot="10505822">
            <a:off x="4808727" y="3643529"/>
            <a:ext cx="917142" cy="61217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01FF5F-B1F5-4719-9D60-15CFAD01E18E}"/>
              </a:ext>
            </a:extLst>
          </p:cNvPr>
          <p:cNvSpPr txBox="1"/>
          <p:nvPr/>
        </p:nvSpPr>
        <p:spPr>
          <a:xfrm rot="16200000">
            <a:off x="4223209" y="3404640"/>
            <a:ext cx="68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Mg</a:t>
            </a:r>
            <a:r>
              <a:rPr lang="en-US" sz="1200" baseline="30000" dirty="0"/>
              <a:t>2+</a:t>
            </a:r>
          </a:p>
        </p:txBody>
      </p:sp>
      <p:sp>
        <p:nvSpPr>
          <p:cNvPr id="64" name="Lightning Bolt 63">
            <a:extLst>
              <a:ext uri="{FF2B5EF4-FFF2-40B4-BE49-F238E27FC236}">
                <a16:creationId xmlns:a16="http://schemas.microsoft.com/office/drawing/2014/main" xmlns="" id="{1816E48D-AAAE-4DFC-98CA-B9B120E72C71}"/>
              </a:ext>
            </a:extLst>
          </p:cNvPr>
          <p:cNvSpPr/>
          <p:nvPr/>
        </p:nvSpPr>
        <p:spPr>
          <a:xfrm rot="8665656">
            <a:off x="6341832" y="5381621"/>
            <a:ext cx="1192940" cy="572214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2">
            <a:extLst>
              <a:ext uri="{FF2B5EF4-FFF2-40B4-BE49-F238E27FC236}">
                <a16:creationId xmlns:a16="http://schemas.microsoft.com/office/drawing/2014/main" xmlns="" id="{6790471F-B0F8-468B-8A94-F12F4A5C15E6}"/>
              </a:ext>
            </a:extLst>
          </p:cNvPr>
          <p:cNvSpPr/>
          <p:nvPr/>
        </p:nvSpPr>
        <p:spPr>
          <a:xfrm rot="2718873">
            <a:off x="6202843" y="2718747"/>
            <a:ext cx="241955" cy="19639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9">
            <a:extLst>
              <a:ext uri="{FF2B5EF4-FFF2-40B4-BE49-F238E27FC236}">
                <a16:creationId xmlns:a16="http://schemas.microsoft.com/office/drawing/2014/main" xmlns="" id="{19F629C6-B564-4D89-B924-03529A47A641}"/>
              </a:ext>
            </a:extLst>
          </p:cNvPr>
          <p:cNvSpPr/>
          <p:nvPr/>
        </p:nvSpPr>
        <p:spPr>
          <a:xfrm rot="2718873">
            <a:off x="5337153" y="2710889"/>
            <a:ext cx="241955" cy="19639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ightning Bolt 51">
            <a:extLst>
              <a:ext uri="{FF2B5EF4-FFF2-40B4-BE49-F238E27FC236}">
                <a16:creationId xmlns:a16="http://schemas.microsoft.com/office/drawing/2014/main" xmlns="" id="{9487A199-E7E1-4A48-99DA-12A93B37C61F}"/>
              </a:ext>
            </a:extLst>
          </p:cNvPr>
          <p:cNvSpPr/>
          <p:nvPr/>
        </p:nvSpPr>
        <p:spPr>
          <a:xfrm rot="15184215">
            <a:off x="5226945" y="3243030"/>
            <a:ext cx="917142" cy="61217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ightning Bolt 52">
            <a:extLst>
              <a:ext uri="{FF2B5EF4-FFF2-40B4-BE49-F238E27FC236}">
                <a16:creationId xmlns:a16="http://schemas.microsoft.com/office/drawing/2014/main" xmlns="" id="{8E603FD3-E20D-4E09-B8E1-F62E1532932E}"/>
              </a:ext>
            </a:extLst>
          </p:cNvPr>
          <p:cNvSpPr/>
          <p:nvPr/>
        </p:nvSpPr>
        <p:spPr>
          <a:xfrm rot="19832834">
            <a:off x="1662298" y="2391221"/>
            <a:ext cx="1258903" cy="77603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ightning Bolt 53">
            <a:extLst>
              <a:ext uri="{FF2B5EF4-FFF2-40B4-BE49-F238E27FC236}">
                <a16:creationId xmlns:a16="http://schemas.microsoft.com/office/drawing/2014/main" xmlns="" id="{82C53EBE-62AA-4E5C-8430-4BEE2576CC19}"/>
              </a:ext>
            </a:extLst>
          </p:cNvPr>
          <p:cNvSpPr/>
          <p:nvPr/>
        </p:nvSpPr>
        <p:spPr>
          <a:xfrm rot="7860152">
            <a:off x="8461212" y="2267046"/>
            <a:ext cx="1289828" cy="74954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entagon 51">
            <a:extLst>
              <a:ext uri="{FF2B5EF4-FFF2-40B4-BE49-F238E27FC236}">
                <a16:creationId xmlns:a16="http://schemas.microsoft.com/office/drawing/2014/main" xmlns="" id="{F8FD77DD-135C-4BA1-87C6-92693A0FB83A}"/>
              </a:ext>
            </a:extLst>
          </p:cNvPr>
          <p:cNvSpPr/>
          <p:nvPr/>
        </p:nvSpPr>
        <p:spPr>
          <a:xfrm rot="1818851">
            <a:off x="7879216" y="394825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entagon 52">
            <a:extLst>
              <a:ext uri="{FF2B5EF4-FFF2-40B4-BE49-F238E27FC236}">
                <a16:creationId xmlns:a16="http://schemas.microsoft.com/office/drawing/2014/main" xmlns="" id="{C7614328-73E8-415A-871B-EAF8FB6C165C}"/>
              </a:ext>
            </a:extLst>
          </p:cNvPr>
          <p:cNvSpPr/>
          <p:nvPr/>
        </p:nvSpPr>
        <p:spPr>
          <a:xfrm rot="1818851">
            <a:off x="7861932" y="3808421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entagon 56">
            <a:extLst>
              <a:ext uri="{FF2B5EF4-FFF2-40B4-BE49-F238E27FC236}">
                <a16:creationId xmlns:a16="http://schemas.microsoft.com/office/drawing/2014/main" xmlns="" id="{68B3D7ED-5A4D-4466-9D80-DC7BA7F2435E}"/>
              </a:ext>
            </a:extLst>
          </p:cNvPr>
          <p:cNvSpPr/>
          <p:nvPr/>
        </p:nvSpPr>
        <p:spPr>
          <a:xfrm rot="1818851">
            <a:off x="7896490" y="409750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entagon 172">
            <a:extLst>
              <a:ext uri="{FF2B5EF4-FFF2-40B4-BE49-F238E27FC236}">
                <a16:creationId xmlns:a16="http://schemas.microsoft.com/office/drawing/2014/main" xmlns="" id="{4D189998-DDB1-4315-B519-AD64898671BD}"/>
              </a:ext>
            </a:extLst>
          </p:cNvPr>
          <p:cNvSpPr/>
          <p:nvPr/>
        </p:nvSpPr>
        <p:spPr>
          <a:xfrm rot="1818851">
            <a:off x="7886650" y="2812146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entagon 173">
            <a:extLst>
              <a:ext uri="{FF2B5EF4-FFF2-40B4-BE49-F238E27FC236}">
                <a16:creationId xmlns:a16="http://schemas.microsoft.com/office/drawing/2014/main" xmlns="" id="{B8CBF492-C26F-47D6-875B-D0256A3B768E}"/>
              </a:ext>
            </a:extLst>
          </p:cNvPr>
          <p:cNvSpPr/>
          <p:nvPr/>
        </p:nvSpPr>
        <p:spPr>
          <a:xfrm rot="1818851">
            <a:off x="7916500" y="3077670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entagon 174">
            <a:extLst>
              <a:ext uri="{FF2B5EF4-FFF2-40B4-BE49-F238E27FC236}">
                <a16:creationId xmlns:a16="http://schemas.microsoft.com/office/drawing/2014/main" xmlns="" id="{3E01300C-C838-4822-B811-06072E078952}"/>
              </a:ext>
            </a:extLst>
          </p:cNvPr>
          <p:cNvSpPr/>
          <p:nvPr/>
        </p:nvSpPr>
        <p:spPr>
          <a:xfrm rot="1818851">
            <a:off x="7927495" y="3409180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entagon 175">
            <a:extLst>
              <a:ext uri="{FF2B5EF4-FFF2-40B4-BE49-F238E27FC236}">
                <a16:creationId xmlns:a16="http://schemas.microsoft.com/office/drawing/2014/main" xmlns="" id="{D7B14A20-7B2F-4A10-91F6-73312BA1CB09}"/>
              </a:ext>
            </a:extLst>
          </p:cNvPr>
          <p:cNvSpPr/>
          <p:nvPr/>
        </p:nvSpPr>
        <p:spPr>
          <a:xfrm rot="1818851">
            <a:off x="7910210" y="3627569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entagon 49">
            <a:extLst>
              <a:ext uri="{FF2B5EF4-FFF2-40B4-BE49-F238E27FC236}">
                <a16:creationId xmlns:a16="http://schemas.microsoft.com/office/drawing/2014/main" xmlns="" id="{72F4537D-7AC3-4934-B6D2-1BB9F743A9D3}"/>
              </a:ext>
            </a:extLst>
          </p:cNvPr>
          <p:cNvSpPr/>
          <p:nvPr/>
        </p:nvSpPr>
        <p:spPr>
          <a:xfrm rot="1818851">
            <a:off x="7878792" y="2615753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entagon 50">
            <a:extLst>
              <a:ext uri="{FF2B5EF4-FFF2-40B4-BE49-F238E27FC236}">
                <a16:creationId xmlns:a16="http://schemas.microsoft.com/office/drawing/2014/main" xmlns="" id="{A9D238FD-383A-4B55-BFBF-4BBD3496FA27}"/>
              </a:ext>
            </a:extLst>
          </p:cNvPr>
          <p:cNvSpPr/>
          <p:nvPr/>
        </p:nvSpPr>
        <p:spPr>
          <a:xfrm rot="1818851">
            <a:off x="7880362" y="2438213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53">
            <a:extLst>
              <a:ext uri="{FF2B5EF4-FFF2-40B4-BE49-F238E27FC236}">
                <a16:creationId xmlns:a16="http://schemas.microsoft.com/office/drawing/2014/main" xmlns="" id="{0C9C187E-4F12-4A0A-964D-9F349B82166A}"/>
              </a:ext>
            </a:extLst>
          </p:cNvPr>
          <p:cNvSpPr/>
          <p:nvPr/>
        </p:nvSpPr>
        <p:spPr>
          <a:xfrm rot="1818851">
            <a:off x="7894497" y="3272480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54">
            <a:extLst>
              <a:ext uri="{FF2B5EF4-FFF2-40B4-BE49-F238E27FC236}">
                <a16:creationId xmlns:a16="http://schemas.microsoft.com/office/drawing/2014/main" xmlns="" id="{3FD68848-8959-4848-95C1-306A19413C27}"/>
              </a:ext>
            </a:extLst>
          </p:cNvPr>
          <p:cNvSpPr/>
          <p:nvPr/>
        </p:nvSpPr>
        <p:spPr>
          <a:xfrm rot="1818851">
            <a:off x="7867787" y="2255955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55">
            <a:extLst>
              <a:ext uri="{FF2B5EF4-FFF2-40B4-BE49-F238E27FC236}">
                <a16:creationId xmlns:a16="http://schemas.microsoft.com/office/drawing/2014/main" xmlns="" id="{E3B44389-4C5E-42ED-869E-7F1A69CB2EFD}"/>
              </a:ext>
            </a:extLst>
          </p:cNvPr>
          <p:cNvSpPr/>
          <p:nvPr/>
        </p:nvSpPr>
        <p:spPr>
          <a:xfrm rot="1818851">
            <a:off x="7897636" y="2116123"/>
            <a:ext cx="100083" cy="80802"/>
          </a:xfrm>
          <a:prstGeom prst="pen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" y="920208"/>
            <a:ext cx="2770499" cy="15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6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01706 -0.04653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233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01706 -0.04699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232 L -0.03008 0.04375 C -0.03737 0.05069 -0.04414 0.0699 -0.04909 0.08865 C -0.05417 0.10972 -0.05703 0.12662 -0.05651 0.14328 L -0.05521 0.21296 " pathEditMode="relative" rAng="1500000" ptsTypes="AAA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984 -0.001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03985 -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3984 -0.0011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3985 -0.0011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3984 -0.0011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03984 -0.0011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3984 -0.001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3985 -0.0011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-0.03985 -0.0011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3985 -0.00115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3984 -0.0011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3984 -0.0011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6107 -0.000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06107 -0.000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6107 -0.000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6106 -0.0006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6107 -0.0006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06107 -0.00069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6106 -0.000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6107 -0.0007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6107 -0.0006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6107 -0.0006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00"/>
                            </p:stCondLst>
                            <p:childTnLst>
                              <p:par>
                                <p:cTn id="161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1829 L 0.02214 -0.07824 C 0.02435 -0.10023 0.0332 -0.12107 0.04453 -0.13935 C 0.05768 -0.15834 0.07083 -0.16829 0.08281 -0.16991 L 0.1388 -0.17755 " pathEditMode="relative" rAng="19200000" ptsTypes="AAAAA">
                                      <p:cBhvr>
                                        <p:cTn id="19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12801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208 L -0.00105 -0.18032 C -0.00105 -0.21921 -0.00951 -0.25069 -0.02396 -0.26412 C -0.03998 -0.28171 -0.05912 -0.27731 -0.07748 -0.25532 L -0.1642 -0.16273 " pathEditMode="relative" rAng="7140000" ptsTypes="AAAAA">
                                      <p:cBhvr>
                                        <p:cTn id="20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50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7" grpId="0" animBg="1"/>
      <p:bldP spid="177" grpId="1" animBg="1"/>
      <p:bldP spid="178" grpId="0"/>
      <p:bldP spid="179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10" grpId="0" animBg="1"/>
      <p:bldP spid="10" grpId="1" animBg="1"/>
      <p:bldP spid="59" grpId="0" animBg="1"/>
      <p:bldP spid="59" grpId="1" animBg="1"/>
      <p:bldP spid="61" grpId="0" animBg="1"/>
      <p:bldP spid="61" grpId="1" animBg="1"/>
      <p:bldP spid="11" grpId="0"/>
      <p:bldP spid="11" grpId="1"/>
      <p:bldP spid="64" grpId="0" animBg="1"/>
      <p:bldP spid="64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0" grpId="0" animBg="1"/>
      <p:bldP spid="60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10599" y="1529956"/>
            <a:ext cx="8724900" cy="5348287"/>
            <a:chOff x="141288" y="1274763"/>
            <a:chExt cx="8724900" cy="5348287"/>
          </a:xfrm>
        </p:grpSpPr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0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9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0" name="Oval 4"/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solidFill>
              <a:schemeClr val="bg1"/>
            </a:solidFill>
          </p:grpSpPr>
          <p:sp>
            <p:nvSpPr>
              <p:cNvPr id="106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629400" y="3202171"/>
              <a:ext cx="306387" cy="30638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/>
            <p:cNvSpPr/>
            <p:nvPr/>
          </p:nvSpPr>
          <p:spPr bwMode="auto">
            <a:xfrm rot="19118111">
              <a:off x="7842250" y="3255037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6" idx="2"/>
              <a:endCxn id="27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" name="Straight Connector 43"/>
            <p:cNvCxnSpPr>
              <a:stCxn id="38" idx="2"/>
              <a:endCxn id="26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24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  <a:endCxn id="23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  <a:endCxn id="17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18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21" idx="6"/>
              <a:endCxn id="29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6935787" y="3352307"/>
              <a:ext cx="915680" cy="305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Gu</a:t>
              </a:r>
              <a:endParaRPr lang="en-US" alt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57" name="TextBox 68"/>
            <p:cNvSpPr txBox="1">
              <a:spLocks noChangeArrowheads="1"/>
            </p:cNvSpPr>
            <p:nvPr/>
          </p:nvSpPr>
          <p:spPr bwMode="auto">
            <a:xfrm>
              <a:off x="6553200" y="3202169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9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4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93"/>
            <p:cNvSpPr txBox="1">
              <a:spLocks noChangeArrowheads="1"/>
            </p:cNvSpPr>
            <p:nvPr/>
          </p:nvSpPr>
          <p:spPr bwMode="auto">
            <a:xfrm>
              <a:off x="7859230" y="3276600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0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1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5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6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7" name="TextBox 113"/>
            <p:cNvSpPr txBox="1">
              <a:spLocks noChangeArrowheads="1"/>
            </p:cNvSpPr>
            <p:nvPr/>
          </p:nvSpPr>
          <p:spPr bwMode="auto">
            <a:xfrm>
              <a:off x="7772400" y="5791200"/>
              <a:ext cx="10937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Anxious &amp; 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Depressive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Behaviors</a:t>
              </a:r>
            </a:p>
          </p:txBody>
        </p:sp>
        <p:sp>
          <p:nvSpPr>
            <p:cNvPr id="78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9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0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1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2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3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>
              <a:stCxn id="89" idx="6"/>
              <a:endCxn id="94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/>
            <p:cNvCxnSpPr>
              <a:stCxn id="101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5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278911" y="4833755"/>
            <a:ext cx="2918003" cy="3485365"/>
            <a:chOff x="2278911" y="4833755"/>
            <a:chExt cx="2918003" cy="3485365"/>
          </a:xfrm>
        </p:grpSpPr>
        <p:sp>
          <p:nvSpPr>
            <p:cNvPr id="119" name="Arc 118"/>
            <p:cNvSpPr/>
            <p:nvPr/>
          </p:nvSpPr>
          <p:spPr>
            <a:xfrm>
              <a:off x="2278911" y="4976123"/>
              <a:ext cx="2918003" cy="3342997"/>
            </a:xfrm>
            <a:prstGeom prst="arc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/>
            <p:cNvCxnSpPr/>
            <p:nvPr/>
          </p:nvCxnSpPr>
          <p:spPr>
            <a:xfrm flipV="1">
              <a:off x="3626314" y="4983502"/>
              <a:ext cx="103252" cy="7749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 flipV="1">
              <a:off x="3661721" y="4833755"/>
              <a:ext cx="74994" cy="143883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590404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28" name="Isosceles Triangle 127"/>
          <p:cNvSpPr/>
          <p:nvPr/>
        </p:nvSpPr>
        <p:spPr>
          <a:xfrm>
            <a:off x="5022397" y="1190843"/>
            <a:ext cx="1406748" cy="1030274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5355165" y="1983060"/>
            <a:ext cx="1468127" cy="3049147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5947757" y="1999287"/>
            <a:ext cx="103252" cy="77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 flipV="1">
            <a:off x="5983164" y="1849540"/>
            <a:ext cx="74994" cy="143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rc 136"/>
          <p:cNvSpPr/>
          <p:nvPr/>
        </p:nvSpPr>
        <p:spPr>
          <a:xfrm>
            <a:off x="5139254" y="1592010"/>
            <a:ext cx="1612443" cy="2428685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/>
        </p:nvCxnSpPr>
        <p:spPr>
          <a:xfrm flipV="1">
            <a:off x="5844976" y="1598795"/>
            <a:ext cx="103252" cy="77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 flipV="1">
            <a:off x="5880383" y="1449048"/>
            <a:ext cx="74994" cy="143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 bwMode="auto">
          <a:xfrm>
            <a:off x="5555269" y="1368418"/>
            <a:ext cx="306387" cy="3063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" name="Half Frame 32"/>
          <p:cNvSpPr/>
          <p:nvPr/>
        </p:nvSpPr>
        <p:spPr bwMode="auto">
          <a:xfrm rot="3735896">
            <a:off x="5739902" y="1756532"/>
            <a:ext cx="153987" cy="155575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TextBox 82"/>
          <p:cNvSpPr txBox="1">
            <a:spLocks noChangeArrowheads="1"/>
          </p:cNvSpPr>
          <p:nvPr/>
        </p:nvSpPr>
        <p:spPr bwMode="auto">
          <a:xfrm>
            <a:off x="5483889" y="1406387"/>
            <a:ext cx="473100" cy="2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GABA</a:t>
            </a:r>
          </a:p>
        </p:txBody>
      </p:sp>
      <p:cxnSp>
        <p:nvCxnSpPr>
          <p:cNvPr id="145" name="Straight Connector 144"/>
          <p:cNvCxnSpPr>
            <a:cxnSpLocks/>
            <a:stCxn id="140" idx="5"/>
          </p:cNvCxnSpPr>
          <p:nvPr/>
        </p:nvCxnSpPr>
        <p:spPr bwMode="auto">
          <a:xfrm>
            <a:off x="5816787" y="1629937"/>
            <a:ext cx="24770" cy="1044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 bwMode="auto">
          <a:xfrm>
            <a:off x="5608435" y="1807638"/>
            <a:ext cx="306387" cy="30797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" name="Half Frame 32"/>
          <p:cNvSpPr/>
          <p:nvPr/>
        </p:nvSpPr>
        <p:spPr bwMode="auto">
          <a:xfrm rot="6372389" flipV="1">
            <a:off x="7481110" y="5478400"/>
            <a:ext cx="153987" cy="1571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428" h="996953">
                <a:moveTo>
                  <a:pt x="6353" y="15878"/>
                </a:moveTo>
                <a:lnTo>
                  <a:pt x="987428" y="15878"/>
                </a:lnTo>
                <a:lnTo>
                  <a:pt x="0" y="0"/>
                </a:lnTo>
                <a:cubicBezTo>
                  <a:pt x="2118" y="332318"/>
                  <a:pt x="4235" y="664635"/>
                  <a:pt x="6353" y="996953"/>
                </a:cubicBezTo>
                <a:lnTo>
                  <a:pt x="6353" y="1587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8" name="Straight Connector 147"/>
          <p:cNvCxnSpPr>
            <a:cxnSpLocks/>
          </p:cNvCxnSpPr>
          <p:nvPr/>
        </p:nvCxnSpPr>
        <p:spPr bwMode="auto">
          <a:xfrm>
            <a:off x="5825036" y="2113815"/>
            <a:ext cx="1663475" cy="333779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70"/>
          <p:cNvSpPr txBox="1">
            <a:spLocks noChangeArrowheads="1"/>
          </p:cNvSpPr>
          <p:nvPr/>
        </p:nvSpPr>
        <p:spPr bwMode="auto">
          <a:xfrm>
            <a:off x="5519989" y="1813728"/>
            <a:ext cx="441348" cy="30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B050"/>
                </a:solidFill>
              </a:rPr>
              <a:t>Glu</a:t>
            </a:r>
          </a:p>
        </p:txBody>
      </p:sp>
      <p:sp>
        <p:nvSpPr>
          <p:cNvPr id="151" name="TextBox 110"/>
          <p:cNvSpPr txBox="1">
            <a:spLocks noChangeArrowheads="1"/>
          </p:cNvSpPr>
          <p:nvPr/>
        </p:nvSpPr>
        <p:spPr bwMode="auto">
          <a:xfrm>
            <a:off x="5399561" y="938845"/>
            <a:ext cx="78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alBNST</a:t>
            </a:r>
            <a:endParaRPr lang="en-US" altLang="en-US" sz="1600" b="1" dirty="0"/>
          </a:p>
        </p:txBody>
      </p:sp>
      <p:sp>
        <p:nvSpPr>
          <p:cNvPr id="152" name="Arc 151"/>
          <p:cNvSpPr/>
          <p:nvPr/>
        </p:nvSpPr>
        <p:spPr>
          <a:xfrm flipH="1">
            <a:off x="4223598" y="1999287"/>
            <a:ext cx="2665556" cy="4878955"/>
          </a:xfrm>
          <a:prstGeom prst="arc">
            <a:avLst>
              <a:gd name="adj1" fmla="val 16363454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/>
          <p:nvPr/>
        </p:nvCxnSpPr>
        <p:spPr>
          <a:xfrm flipH="1" flipV="1">
            <a:off x="5451565" y="1992194"/>
            <a:ext cx="103252" cy="7749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V="1">
            <a:off x="5465706" y="1842447"/>
            <a:ext cx="74994" cy="14388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/>
          <p:cNvGrpSpPr/>
          <p:nvPr/>
        </p:nvGrpSpPr>
        <p:grpSpPr>
          <a:xfrm rot="157796">
            <a:off x="4346254" y="1914464"/>
            <a:ext cx="3084018" cy="6341987"/>
            <a:chOff x="2278911" y="4833755"/>
            <a:chExt cx="2918003" cy="3485365"/>
          </a:xfrm>
        </p:grpSpPr>
        <p:sp>
          <p:nvSpPr>
            <p:cNvPr id="149" name="Arc 148"/>
            <p:cNvSpPr/>
            <p:nvPr/>
          </p:nvSpPr>
          <p:spPr>
            <a:xfrm>
              <a:off x="2278911" y="4976123"/>
              <a:ext cx="2918003" cy="3342997"/>
            </a:xfrm>
            <a:prstGeom prst="arc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>
            <a:xfrm flipV="1">
              <a:off x="3626314" y="4983502"/>
              <a:ext cx="103252" cy="7749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 flipV="1">
              <a:off x="3661721" y="4833755"/>
              <a:ext cx="74994" cy="143883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35559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317"/>
            <a:ext cx="6455735" cy="1293028"/>
          </a:xfrm>
        </p:spPr>
        <p:txBody>
          <a:bodyPr/>
          <a:lstStyle/>
          <a:p>
            <a:pPr algn="ctr"/>
            <a:r>
              <a:rPr lang="en-US"/>
              <a:t>Things to Consider...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269" y="1451345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Orexin is only 1 consideration for endocannabinoid synthesis...</a:t>
            </a:r>
          </a:p>
          <a:p>
            <a:pPr marL="0" indent="0">
              <a:buNone/>
            </a:pPr>
            <a:r>
              <a:rPr lang="en-US"/>
              <a:t>	For example:	</a:t>
            </a:r>
          </a:p>
          <a:p>
            <a:pPr marL="0" indent="0">
              <a:buNone/>
            </a:pPr>
            <a:r>
              <a:rPr lang="en-US"/>
              <a:t>		Metabotropic glutamate receptors have been found in the BNST</a:t>
            </a:r>
          </a:p>
          <a:p>
            <a:pPr marL="0" indent="0">
              <a:buNone/>
            </a:pPr>
            <a:r>
              <a:rPr lang="en-US"/>
              <a:t>			mGluR2/3</a:t>
            </a:r>
            <a:r>
              <a:rPr lang="en-US" baseline="30000"/>
              <a:t>1</a:t>
            </a:r>
          </a:p>
          <a:p>
            <a:pPr marL="0" indent="0">
              <a:buNone/>
            </a:pPr>
            <a:r>
              <a:rPr lang="en-US"/>
              <a:t>			mGluR7</a:t>
            </a:r>
            <a:r>
              <a:rPr lang="en-US" baseline="30000"/>
              <a:t>2</a:t>
            </a:r>
          </a:p>
          <a:p>
            <a:pPr marL="0" indent="0">
              <a:buNone/>
            </a:pPr>
            <a:r>
              <a:rPr lang="en-US"/>
              <a:t>			mGluR5</a:t>
            </a:r>
            <a:r>
              <a:rPr lang="en-US" baseline="30000"/>
              <a:t>3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86A301-B526-4EF5-AD38-4A68FA66FC33}"/>
              </a:ext>
            </a:extLst>
          </p:cNvPr>
          <p:cNvSpPr txBox="1"/>
          <p:nvPr/>
        </p:nvSpPr>
        <p:spPr>
          <a:xfrm>
            <a:off x="113121" y="6406269"/>
            <a:ext cx="14038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/>
              <a:t>Muly, E. C., et al. (2007). "Group II metabotropic glutamate receptors in anxiety circuitry: correspondence of physiological response and subcellular distribution." </a:t>
            </a:r>
            <a:r>
              <a:rPr lang="en-US" sz="800" u="sng"/>
              <a:t>J Comp Neurol </a:t>
            </a:r>
            <a:r>
              <a:rPr lang="en-US" sz="800" b="1" u="sng"/>
              <a:t>505</a:t>
            </a:r>
            <a:r>
              <a:rPr lang="en-US" sz="800" u="sng"/>
              <a:t>(6): 682-700.</a:t>
            </a:r>
          </a:p>
          <a:p>
            <a:pPr marL="228600" indent="-228600">
              <a:buFontTx/>
              <a:buAutoNum type="arabicPeriod"/>
            </a:pPr>
            <a:r>
              <a:rPr lang="en-US" sz="800"/>
              <a:t>Masugi-Tokita, M., et al. (2016). "Metabotropic Glutamate Receptor Subtype 7 in the Bed Nucleus of the Stria Terminalis is Essential for Intermale Aggression." </a:t>
            </a:r>
            <a:r>
              <a:rPr lang="en-US" sz="800" u="sng"/>
              <a:t>Neuropsychopharmacology </a:t>
            </a:r>
            <a:r>
              <a:rPr lang="en-US" sz="800" b="1" u="sng"/>
              <a:t>41</a:t>
            </a:r>
            <a:r>
              <a:rPr lang="en-US" sz="800" u="sng"/>
              <a:t>(3): 726-735.</a:t>
            </a:r>
          </a:p>
          <a:p>
            <a:pPr marL="228600" indent="-228600">
              <a:buFontTx/>
              <a:buAutoNum type="arabicPeriod"/>
            </a:pPr>
            <a:r>
              <a:rPr lang="en-US" sz="800"/>
              <a:t>Grueter, B. A., et al. (2008). Metabotropic Glutamate Receptor 5 (mGluR5) Antagonism Prevents Cocaine-Induced Disruption of Postsynaptically Maintained mGluR5-Dependent Long-Term Depression." </a:t>
            </a:r>
            <a:r>
              <a:rPr lang="en-US" sz="800" u="sng"/>
              <a:t>The Journal of Neuroscience </a:t>
            </a:r>
            <a:r>
              <a:rPr lang="en-US" sz="800" b="1" u="sng"/>
              <a:t>28</a:t>
            </a:r>
            <a:r>
              <a:rPr lang="en-US" sz="800" u="sng"/>
              <a:t>(37): 9261.</a:t>
            </a:r>
          </a:p>
          <a:p>
            <a:pPr marL="228600" indent="-228600">
              <a:buFontTx/>
              <a:buAutoNum type="arabicPeriod"/>
            </a:pPr>
            <a:endParaRPr lang="en-US" sz="800" u="sng"/>
          </a:p>
          <a:p>
            <a:pPr marL="228600" indent="-228600">
              <a:buAutoNum type="arabicPeriod"/>
            </a:pPr>
            <a:endParaRPr lang="en-US" sz="800" u="sng"/>
          </a:p>
          <a:p>
            <a:endParaRPr lang="en-US" sz="800" b="1" u="sng" dirty="0"/>
          </a:p>
          <a:p>
            <a:endParaRPr lang="en-US" sz="800" b="1" u="sng" dirty="0"/>
          </a:p>
          <a:p>
            <a:endParaRPr lang="en-US" sz="800" dirty="0"/>
          </a:p>
        </p:txBody>
      </p:sp>
      <p:sp>
        <p:nvSpPr>
          <p:cNvPr id="5" name="Frame 4"/>
          <p:cNvSpPr/>
          <p:nvPr/>
        </p:nvSpPr>
        <p:spPr>
          <a:xfrm>
            <a:off x="3285459" y="3540640"/>
            <a:ext cx="1594884" cy="510363"/>
          </a:xfrm>
          <a:prstGeom prst="fra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273"/>
            <a:ext cx="12192000" cy="1293028"/>
          </a:xfrm>
        </p:spPr>
        <p:txBody>
          <a:bodyPr/>
          <a:lstStyle/>
          <a:p>
            <a:pPr algn="ctr"/>
            <a:r>
              <a:rPr lang="en-US"/>
              <a:t>Take Home Messages or Things to Think about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903" y="1758625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Is the fear/anxiety gradient partially explained through amygdalar &amp; BNST circuitry?</a:t>
            </a:r>
          </a:p>
          <a:p>
            <a:pPr marL="0" indent="0">
              <a:buNone/>
            </a:pPr>
            <a:r>
              <a:rPr lang="en-US"/>
              <a:t>	1) Endocannabinoids in the alBNST</a:t>
            </a:r>
          </a:p>
          <a:p>
            <a:pPr marL="0" indent="0">
              <a:buNone/>
            </a:pPr>
            <a:r>
              <a:rPr lang="en-US"/>
              <a:t>		Phasic Fear  →  Prolonged Fear</a:t>
            </a:r>
          </a:p>
          <a:p>
            <a:pPr marL="0" indent="0">
              <a:buNone/>
            </a:pPr>
            <a:r>
              <a:rPr lang="en-US"/>
              <a:t>	2)  Orexin in the BNST</a:t>
            </a:r>
          </a:p>
          <a:p>
            <a:pPr marL="0" indent="0">
              <a:buNone/>
            </a:pPr>
            <a:r>
              <a:rPr lang="en-US"/>
              <a:t>		Orexin  →  Orx</a:t>
            </a:r>
            <a:r>
              <a:rPr lang="en-US" baseline="-25000"/>
              <a:t>1</a:t>
            </a:r>
            <a:r>
              <a:rPr lang="en-US"/>
              <a:t>R  →  ↑ Anxiety</a:t>
            </a:r>
          </a:p>
          <a:p>
            <a:pPr marL="0" indent="0">
              <a:buNone/>
            </a:pPr>
            <a:r>
              <a:rPr lang="en-US"/>
              <a:t>	3)  Orexin/Endocannabinoid Interaction</a:t>
            </a:r>
          </a:p>
          <a:p>
            <a:pPr marL="0" indent="0">
              <a:buNone/>
            </a:pPr>
            <a:r>
              <a:rPr lang="en-US"/>
              <a:t>		Orexin/Endocannabinoid  →  Orx</a:t>
            </a:r>
            <a:r>
              <a:rPr lang="en-US" baseline="-25000"/>
              <a:t>1</a:t>
            </a:r>
            <a:r>
              <a:rPr lang="en-US"/>
              <a:t>R/Cb1-R  →  ↓ Pain    (in vlPAG)</a:t>
            </a:r>
          </a:p>
        </p:txBody>
      </p:sp>
    </p:spTree>
    <p:extLst>
      <p:ext uri="{BB962C8B-B14F-4D97-AF65-F5344CB8AC3E}">
        <p14:creationId xmlns:p14="http://schemas.microsoft.com/office/powerpoint/2010/main" val="17476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3028"/>
          </a:xfrm>
        </p:spPr>
        <p:txBody>
          <a:bodyPr/>
          <a:lstStyle/>
          <a:p>
            <a:pPr algn="ctr"/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1" y="967351"/>
            <a:ext cx="12192000" cy="5517428"/>
          </a:xfrm>
        </p:spPr>
        <p:txBody>
          <a:bodyPr>
            <a:normAutofit fontScale="25000" lnSpcReduction="20000"/>
          </a:bodyPr>
          <a:lstStyle/>
          <a:p>
            <a:pPr>
              <a:buAutoNum type="arabicPeriod"/>
            </a:pPr>
            <a:r>
              <a:rPr lang="en-US" sz="2400"/>
              <a:t>Aston-Jones, G., et al. (2009). "Role of lateral hypothalamic orexin neurons in reward processing and addiction." </a:t>
            </a:r>
            <a:r>
              <a:rPr lang="en-US" sz="2400" u="sng"/>
              <a:t>Neuropharmacology </a:t>
            </a:r>
            <a:r>
              <a:rPr lang="en-US" sz="2400" b="1" u="sng"/>
              <a:t>56: 112-121.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400"/>
              <a:t>Başoğlu, M. and S. Mineka (1992). "The role of uncontrollable and unpredictable stress in post-traumatic stress responses in torture survivors.“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400"/>
              <a:t>Billington, C. and R. B Penn (2003). </a:t>
            </a:r>
            <a:r>
              <a:rPr lang="en-US" sz="2400" u="sng"/>
              <a:t>Signaling and regulation of G protein-coupled receptors in airway smooth muscle.</a:t>
            </a:r>
            <a:endParaRPr lang="en-US" sz="2400"/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400"/>
              <a:t>Breslau, N., et al. (1996). "Sleep disturbance and psychiatric disorders: a longitudinal epidemiological study of young adults." </a:t>
            </a:r>
            <a:r>
              <a:rPr lang="en-US" sz="2400" u="sng"/>
              <a:t>Biological psychiatry </a:t>
            </a:r>
            <a:r>
              <a:rPr lang="en-US" sz="2400" b="1" u="sng"/>
              <a:t>39(6): 411-418.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2400"/>
              <a:t>Etkin, A. and T. D. Wager (2007). "Functional neuroimaging of anxiety: a meta-analysis of emotional processing in PTSD, social anxiety disorder, and specific phobia." </a:t>
            </a:r>
            <a:r>
              <a:rPr lang="en-US" sz="2400" u="sng"/>
              <a:t>American Journal of Psychiatry </a:t>
            </a:r>
            <a:r>
              <a:rPr lang="en-US" sz="2400" b="1" u="sng"/>
              <a:t>164</a:t>
            </a:r>
            <a:r>
              <a:rPr lang="en-US" sz="2400" u="sng"/>
              <a:t>(10): 1476-1488.</a:t>
            </a:r>
            <a:endParaRPr lang="en-US" sz="2400"/>
          </a:p>
          <a:p>
            <a:pPr>
              <a:buFontTx/>
              <a:buAutoNum type="arabicPeriod"/>
            </a:pPr>
            <a:r>
              <a:rPr lang="en-US" sz="2400"/>
              <a:t>Foa, E. B., et al. (1992). "Uncontrollability and unpredictability in post-traumatic stress disorder: an animal model." </a:t>
            </a:r>
            <a:r>
              <a:rPr lang="en-US" sz="2400" u="sng"/>
              <a:t>Psychological bulletin </a:t>
            </a:r>
            <a:r>
              <a:rPr lang="en-US" sz="2400" b="1" u="sng"/>
              <a:t>112</a:t>
            </a:r>
            <a:r>
              <a:rPr lang="en-US" sz="2400" u="sng"/>
              <a:t>(2): 218.</a:t>
            </a:r>
          </a:p>
          <a:p>
            <a:pPr>
              <a:buFontTx/>
              <a:buAutoNum type="arabicPeriod"/>
            </a:pPr>
            <a:r>
              <a:rPr lang="en-US" sz="2400"/>
              <a:t>Gotter, A. L., et al. (2012). "International Union of Basic and Clinical Pharmacology. LXXXVI. Orexin receptor function, nomenclature and pharmacology." </a:t>
            </a:r>
            <a:r>
              <a:rPr lang="en-US" sz="2400" u="sng"/>
              <a:t>Pharmacological reviews </a:t>
            </a:r>
            <a:r>
              <a:rPr lang="en-US" sz="2400" b="1" u="sng"/>
              <a:t>64(3): 389-420.</a:t>
            </a:r>
          </a:p>
          <a:p>
            <a:pPr>
              <a:buFontTx/>
              <a:buAutoNum type="arabicPeriod"/>
            </a:pPr>
            <a:r>
              <a:rPr lang="en-US" sz="2400"/>
              <a:t>Grueter, B. A., et al. (2008). Metabotropic Glutamate Receptor 5 (mGluR5) Antagonism Prevents Cocaine-Induced Disruption of Postsynaptically Maintained mGluR5-Dependent Long-Term Depression." </a:t>
            </a:r>
            <a:r>
              <a:rPr lang="en-US" sz="2400" u="sng"/>
              <a:t>The Journal of Neuroscience </a:t>
            </a:r>
            <a:r>
              <a:rPr lang="en-US" sz="2400" b="1" u="sng"/>
              <a:t>28</a:t>
            </a:r>
            <a:r>
              <a:rPr lang="en-US" sz="2400" u="sng"/>
              <a:t>(37): 9261.</a:t>
            </a:r>
          </a:p>
          <a:p>
            <a:pPr>
              <a:buFontTx/>
              <a:buAutoNum type="arabicPeriod"/>
            </a:pPr>
            <a:r>
              <a:rPr lang="en-US" sz="2400"/>
              <a:t>Hagan, J. J., et al. (1999). "Orexin A activates locus coeruleus cell firing and increases arousal in the rat." </a:t>
            </a:r>
            <a:r>
              <a:rPr lang="en-US" sz="2400" u="sng"/>
              <a:t>Proceedings of the National Academy of Sciences </a:t>
            </a:r>
            <a:r>
              <a:rPr lang="en-US" sz="2400" b="1" u="sng"/>
              <a:t>96(19): 10911-10916.</a:t>
            </a:r>
            <a:endParaRPr lang="en-US" sz="2400" u="sng"/>
          </a:p>
          <a:p>
            <a:pPr>
              <a:buFontTx/>
              <a:buAutoNum type="arabicPeriod"/>
            </a:pPr>
            <a:r>
              <a:rPr lang="en-US" sz="2400"/>
              <a:t>Holland, P. and P. J. Goadsby (2007). "The hypothalamic orexinergic system: pain and primary headaches." </a:t>
            </a:r>
            <a:r>
              <a:rPr lang="en-US" sz="2400" u="sng"/>
              <a:t>Headache: The Journal of Head and Face Pain </a:t>
            </a:r>
            <a:r>
              <a:rPr lang="en-US" sz="2400" b="1" u="sng"/>
              <a:t>47(6): 951-962.</a:t>
            </a:r>
          </a:p>
          <a:p>
            <a:pPr>
              <a:buFontTx/>
              <a:buAutoNum type="arabicPeriod"/>
            </a:pPr>
            <a:r>
              <a:rPr lang="en-US" sz="2400"/>
              <a:t>Janak, P. H. and K. M. Tye (2015). "From circuits to behaviour in the amygdala." </a:t>
            </a:r>
            <a:r>
              <a:rPr lang="en-US" sz="2400" u="sng"/>
              <a:t>Nature </a:t>
            </a:r>
            <a:r>
              <a:rPr lang="en-US" sz="2400" b="1" u="sng"/>
              <a:t>517</a:t>
            </a:r>
            <a:r>
              <a:rPr lang="en-US" sz="2400" u="sng"/>
              <a:t>: 284.</a:t>
            </a:r>
          </a:p>
          <a:p>
            <a:pPr>
              <a:buFontTx/>
              <a:buAutoNum type="arabicPeriod"/>
            </a:pPr>
            <a:r>
              <a:rPr lang="en-US" sz="2400"/>
              <a:t>Johnson, P. L., Samuels, B. C., Fitz, S. D., Federici, L. M., Hammes, N., Early, M. C., ... &amp; Shekhar, A. (2012). Orexin 1 receptors are a novel target to modulate panic responses and the panic brain network. </a:t>
            </a:r>
            <a:r>
              <a:rPr lang="en-US" sz="2400" i="1"/>
              <a:t>Physiology &amp; behavior</a:t>
            </a:r>
            <a:r>
              <a:rPr lang="en-US" sz="2400"/>
              <a:t>, </a:t>
            </a:r>
            <a:r>
              <a:rPr lang="en-US" sz="2400" i="1"/>
              <a:t>107</a:t>
            </a:r>
            <a:r>
              <a:rPr lang="en-US" sz="2400"/>
              <a:t>(5), 733-742.</a:t>
            </a:r>
          </a:p>
          <a:p>
            <a:pPr>
              <a:buFontTx/>
              <a:buAutoNum type="arabicPeriod"/>
            </a:pPr>
            <a:r>
              <a:rPr lang="en-US" sz="2400"/>
              <a:t>Johnson, P. L., et al. (2010). "A key role for orexin in panic anxiety." </a:t>
            </a:r>
            <a:r>
              <a:rPr lang="en-US" sz="2400" u="sng"/>
              <a:t>Nature medicine </a:t>
            </a:r>
            <a:r>
              <a:rPr lang="en-US" sz="2400" b="1" u="sng"/>
              <a:t>16(1): 111-115.</a:t>
            </a:r>
          </a:p>
          <a:p>
            <a:pPr>
              <a:buFontTx/>
              <a:buAutoNum type="arabicPeriod"/>
            </a:pPr>
            <a:r>
              <a:rPr lang="en-US" sz="2400"/>
              <a:t>Kiyashchenko, L. I., et al. (2002). "Release of hypocretin (orexin) during waking and sleep states." </a:t>
            </a:r>
            <a:r>
              <a:rPr lang="en-US" sz="2400" u="sng"/>
              <a:t>The journal of neuroscience </a:t>
            </a:r>
            <a:r>
              <a:rPr lang="en-US" sz="2400" b="1" u="sng"/>
              <a:t>22(13): 5282-5286.</a:t>
            </a:r>
          </a:p>
          <a:p>
            <a:pPr>
              <a:buFontTx/>
              <a:buAutoNum type="arabicPeriod"/>
            </a:pPr>
            <a:r>
              <a:rPr lang="en-US" sz="2400"/>
              <a:t>Kotz, C., et al. (2012). "Brain orexin promotes obesity resistance." </a:t>
            </a:r>
            <a:r>
              <a:rPr lang="en-US" sz="2400" u="sng"/>
              <a:t>Annals of the New York Academy Sciences </a:t>
            </a:r>
            <a:r>
              <a:rPr lang="en-US" sz="2400" b="1" u="sng"/>
              <a:t>1264(1): 72-86.</a:t>
            </a:r>
          </a:p>
          <a:p>
            <a:pPr>
              <a:buFontTx/>
              <a:buAutoNum type="arabicPeriod"/>
            </a:pPr>
            <a:r>
              <a:rPr lang="en-US" sz="2400"/>
              <a:t>Lange, M., et al. (2016). "Cannabinoid CB1 receptors in distinct circuits of the extended amygdala determine fear responsiveness to unpredictable threat." </a:t>
            </a:r>
            <a:r>
              <a:rPr lang="en-US" sz="2400" u="sng"/>
              <a:t>Molecular psychiatry.</a:t>
            </a:r>
            <a:endParaRPr lang="en-US" sz="2400" b="1" u="sng"/>
          </a:p>
          <a:p>
            <a:pPr>
              <a:buFontTx/>
              <a:buAutoNum type="arabicPeriod"/>
            </a:pPr>
            <a:r>
              <a:rPr lang="en-US" sz="2400"/>
              <a:t>Leckman, J. F., et al. (1984). "Appetite disturbance and excessive guilt in major depression: use of family study data to define depressive subtypes." </a:t>
            </a:r>
            <a:r>
              <a:rPr lang="en-US" sz="2400" u="sng"/>
              <a:t>Archives of general psychiatry </a:t>
            </a:r>
            <a:r>
              <a:rPr lang="en-US" sz="2400" b="1" u="sng"/>
              <a:t>41(9): 839-844.</a:t>
            </a:r>
          </a:p>
          <a:p>
            <a:pPr>
              <a:buFontTx/>
              <a:buAutoNum type="arabicPeriod"/>
            </a:pPr>
            <a:r>
              <a:rPr lang="en-US" sz="2400"/>
              <a:t>Lee, H.-J., et al. (2016). "Stress induces analgesia via orexin 1 receptor-initiated endocannabinoid/CB1 signaling in the mouse periaqueductal gray." </a:t>
            </a:r>
            <a:r>
              <a:rPr lang="en-US" sz="2400" u="sng"/>
              <a:t>Neuropharmacology </a:t>
            </a:r>
            <a:r>
              <a:rPr lang="en-US" sz="2400" b="1" u="sng"/>
              <a:t>105</a:t>
            </a:r>
            <a:r>
              <a:rPr lang="en-US" sz="2400" u="sng"/>
              <a:t>: 577-586.</a:t>
            </a:r>
          </a:p>
          <a:p>
            <a:pPr>
              <a:buFontTx/>
              <a:buAutoNum type="arabicPeriod"/>
            </a:pPr>
            <a:r>
              <a:rPr lang="en-US" sz="2400"/>
              <a:t>Lungwitz, E. A., et al. (2012). "Orexin-A induces anxiety-like behavior through interactions with glutamatergic receptors in the bed nucleus of the stria terminalis of rats." </a:t>
            </a:r>
            <a:r>
              <a:rPr lang="en-US" sz="2400" u="sng"/>
              <a:t>Physiology &amp; Behavior </a:t>
            </a:r>
            <a:r>
              <a:rPr lang="en-US" sz="2400" b="1" u="sng"/>
              <a:t>107</a:t>
            </a:r>
            <a:r>
              <a:rPr lang="en-US" sz="2400" u="sng"/>
              <a:t>(5): 726-732.</a:t>
            </a:r>
            <a:endParaRPr lang="en-US" sz="2400" b="1" u="sng"/>
          </a:p>
          <a:p>
            <a:pPr>
              <a:buFontTx/>
              <a:buAutoNum type="arabicPeriod"/>
            </a:pPr>
            <a:r>
              <a:rPr lang="en-US" sz="2400"/>
              <a:t>Masugi-Tokita, M., et al. (2016). "Metabotropic Glutamate Receptor Subtype 7 in the Bed Nucleus of the Stria Terminalis is Essential for Intermale Aggression." </a:t>
            </a:r>
            <a:r>
              <a:rPr lang="en-US" sz="2400" u="sng"/>
              <a:t>Neuropsychopharmacology </a:t>
            </a:r>
            <a:r>
              <a:rPr lang="en-US" sz="2400" b="1" u="sng"/>
              <a:t>41</a:t>
            </a:r>
            <a:r>
              <a:rPr lang="en-US" sz="2400" u="sng"/>
              <a:t>(3): 726-735.</a:t>
            </a:r>
          </a:p>
          <a:p>
            <a:pPr>
              <a:buFontTx/>
              <a:buAutoNum type="arabicPeriod"/>
            </a:pPr>
            <a:r>
              <a:rPr lang="en-US" sz="2400"/>
              <a:t>Mechoulam, R., et al. (2014). "Early phytocannabinoid chemistry to endocannabinoids and beyond." </a:t>
            </a:r>
            <a:r>
              <a:rPr lang="en-US" sz="2400" u="sng"/>
              <a:t>Nature Reviews Neuroscience </a:t>
            </a:r>
            <a:r>
              <a:rPr lang="en-US" sz="2400" b="1" u="sng"/>
              <a:t>15</a:t>
            </a:r>
            <a:r>
              <a:rPr lang="en-US" sz="2400" u="sng"/>
              <a:t>: 757.</a:t>
            </a:r>
          </a:p>
          <a:p>
            <a:pPr>
              <a:buFontTx/>
              <a:buAutoNum type="arabicPeriod"/>
            </a:pPr>
            <a:r>
              <a:rPr lang="en-US" sz="2400"/>
              <a:t>Muly, E. C., et al. (2007). "Group II metabotropic glutamate receptors in anxiety circuitry: correspondence of physiological response and subcellular distribution." </a:t>
            </a:r>
            <a:r>
              <a:rPr lang="en-US" sz="2400" u="sng"/>
              <a:t>J Comp Neurol </a:t>
            </a:r>
            <a:r>
              <a:rPr lang="en-US" sz="2400" b="1" u="sng"/>
              <a:t>505</a:t>
            </a:r>
            <a:r>
              <a:rPr lang="en-US" sz="2400" u="sng"/>
              <a:t>(6): 682-700.</a:t>
            </a:r>
            <a:endParaRPr lang="en-US" sz="2400" b="1" u="sng"/>
          </a:p>
          <a:p>
            <a:pPr>
              <a:buFontTx/>
              <a:buAutoNum type="arabicPeriod"/>
            </a:pPr>
            <a:r>
              <a:rPr lang="en-US" sz="2400"/>
              <a:t>Papp, M., et al. (1991). "An animal model of anhedonia: attenuation of sucrose consumption and place preference conditioning by chronic unpredictable mild stress." </a:t>
            </a:r>
            <a:r>
              <a:rPr lang="en-US" sz="2400" u="sng"/>
              <a:t>Psychopharmacology </a:t>
            </a:r>
            <a:r>
              <a:rPr lang="en-US" sz="2400" b="1" u="sng"/>
              <a:t>104</a:t>
            </a:r>
            <a:r>
              <a:rPr lang="en-US" sz="2400" u="sng"/>
              <a:t>(2): 255-259.</a:t>
            </a:r>
          </a:p>
          <a:p>
            <a:pPr>
              <a:buFontTx/>
              <a:buAutoNum type="arabicPeriod"/>
            </a:pPr>
            <a:r>
              <a:rPr lang="en-US" sz="2400"/>
              <a:t>Puente, N., Elezgarai, I., Lafourcade, M., Reguero, L., Marsicano, G., Georges, F., ... &amp; Grandes, P. (2010). Localization and function of the cannabinoid CB1 receptor in the anterolateral bed nucleus of the stria terminalis. </a:t>
            </a:r>
            <a:r>
              <a:rPr lang="en-US" sz="2400" i="1"/>
              <a:t>PloS one</a:t>
            </a:r>
            <a:r>
              <a:rPr lang="en-US" sz="2400"/>
              <a:t>, </a:t>
            </a:r>
            <a:r>
              <a:rPr lang="en-US" sz="2400" i="1"/>
              <a:t>5</a:t>
            </a:r>
            <a:r>
              <a:rPr lang="en-US" sz="2400"/>
              <a:t>(1), e8869.</a:t>
            </a:r>
          </a:p>
          <a:p>
            <a:pPr>
              <a:buFontTx/>
              <a:buAutoNum type="arabicPeriod"/>
            </a:pPr>
            <a:r>
              <a:rPr lang="en-US" sz="2400"/>
              <a:t>Pryce G, Baker D. Potential control of multiple sclerosis by cannabis and the endocannabinoid system. </a:t>
            </a:r>
            <a:r>
              <a:rPr lang="en-US" sz="2400" u="sng"/>
              <a:t>CNS Neurol Disord Drug Targets 11: 624-641.</a:t>
            </a:r>
            <a:endParaRPr lang="en-US" sz="2400"/>
          </a:p>
          <a:p>
            <a:pPr>
              <a:buFontTx/>
              <a:buAutoNum type="arabicPeriod"/>
            </a:pPr>
            <a:r>
              <a:rPr lang="en-US" sz="2400"/>
              <a:t>Sakurai, T., et al. (1998). "Orexins and orexin receptors: a family of hypothalamic neuropeptides and G protein-coupled receptors that regulate feeding behavior." </a:t>
            </a:r>
            <a:r>
              <a:rPr lang="en-US" sz="2400" u="sng"/>
              <a:t>Cell </a:t>
            </a:r>
            <a:r>
              <a:rPr lang="en-US" sz="2400" b="1" u="sng"/>
              <a:t>92(4): 573-585.</a:t>
            </a:r>
          </a:p>
          <a:p>
            <a:pPr>
              <a:buFontTx/>
              <a:buAutoNum type="arabicPeriod"/>
            </a:pPr>
            <a:r>
              <a:rPr lang="en-US" sz="2400"/>
              <a:t>Shonesy, B. C., et al. (2015). "The initiation of synaptic 2-AG mobilization requires both an increased supply of diacylglycerol precursor and increased postsynaptic calcium." </a:t>
            </a:r>
            <a:r>
              <a:rPr lang="en-US" sz="2400" u="sng"/>
              <a:t>Neuropharmacology </a:t>
            </a:r>
            <a:r>
              <a:rPr lang="en-US" sz="2400" b="1" u="sng"/>
              <a:t>0</a:t>
            </a:r>
            <a:r>
              <a:rPr lang="en-US" sz="2400" u="sng"/>
              <a:t>: 57-62.</a:t>
            </a:r>
          </a:p>
          <a:p>
            <a:pPr>
              <a:buFontTx/>
              <a:buAutoNum type="arabicPeriod"/>
            </a:pPr>
            <a:r>
              <a:rPr lang="en-US" sz="2400"/>
              <a:t>Siegel, J., et al. (2001). "A brief history of hypocretin/orexin and narcolepsy." </a:t>
            </a:r>
            <a:r>
              <a:rPr lang="en-US" sz="2400" u="sng"/>
              <a:t>Neuropsychopharmacology </a:t>
            </a:r>
            <a:r>
              <a:rPr lang="en-US" sz="2400" b="1" u="sng"/>
              <a:t>25(5): S14-S20.</a:t>
            </a:r>
          </a:p>
          <a:p>
            <a:pPr>
              <a:buFontTx/>
              <a:buAutoNum type="arabicPeriod"/>
            </a:pPr>
            <a:r>
              <a:rPr lang="en-US" sz="2400"/>
              <a:t>Tovote, P., et al. (2015). "Neuronal circuits for fear and anxiety." </a:t>
            </a:r>
            <a:r>
              <a:rPr lang="en-US" sz="2400" u="sng"/>
              <a:t>Nature Reviews. Neuroscience </a:t>
            </a:r>
            <a:r>
              <a:rPr lang="en-US" sz="2400" b="1" u="sng"/>
              <a:t>16(6): 317.</a:t>
            </a:r>
          </a:p>
          <a:p>
            <a:pPr>
              <a:buFontTx/>
              <a:buAutoNum type="arabicPeriod"/>
            </a:pPr>
            <a:r>
              <a:rPr lang="en-US" sz="2400"/>
              <a:t>Willner, P. (1997). "Validity, reliability and utility of the chronic mild stress model of depression: a 10-year review and evaluation." </a:t>
            </a:r>
            <a:r>
              <a:rPr lang="en-US" sz="2400" u="sng"/>
              <a:t>Psychopharmacology </a:t>
            </a:r>
            <a:r>
              <a:rPr lang="en-US" sz="2400" b="1" u="sng"/>
              <a:t>134</a:t>
            </a:r>
            <a:r>
              <a:rPr lang="en-US" sz="2400" u="sng"/>
              <a:t>(4): 319-329.</a:t>
            </a:r>
          </a:p>
          <a:p>
            <a:pPr>
              <a:buFontTx/>
              <a:buAutoNum type="arabicPeriod"/>
            </a:pPr>
            <a:r>
              <a:rPr lang="en-US" sz="2400"/>
              <a:t>Winsky-Sommerer, R., et al. (2004). "Interaction between the corticotropin-releasing factor system and hypocretins (orexins): a novel circuit mediating stress response." </a:t>
            </a:r>
            <a:r>
              <a:rPr lang="en-US" sz="2400" u="sng"/>
              <a:t>Journal of Neuroscience </a:t>
            </a:r>
            <a:r>
              <a:rPr lang="en-US" sz="2400" b="1" u="sng"/>
              <a:t>24(50): 11439-11448.</a:t>
            </a:r>
            <a:endParaRPr lang="en-US" sz="2400"/>
          </a:p>
          <a:p>
            <a:pPr marL="0" indent="0">
              <a:buNone/>
            </a:pPr>
            <a:endParaRPr lang="en-US" sz="2400" b="1" u="sng"/>
          </a:p>
          <a:p>
            <a:endParaRPr lang="en-US" sz="2400" b="1" u="sng"/>
          </a:p>
          <a:p>
            <a:endParaRPr lang="en-US" sz="2400"/>
          </a:p>
          <a:p>
            <a:endParaRPr lang="en-US" sz="2400" u="sng"/>
          </a:p>
          <a:p>
            <a:endParaRPr lang="en-US" sz="2400" u="sng"/>
          </a:p>
          <a:p>
            <a:endParaRPr lang="en-US" sz="2400" b="1" u="sng"/>
          </a:p>
          <a:p>
            <a:endParaRPr lang="en-US" sz="2400"/>
          </a:p>
          <a:p>
            <a:endParaRPr lang="en-US" sz="2400" b="1" u="sng"/>
          </a:p>
          <a:p>
            <a:endParaRPr lang="en-US" sz="2400" b="1" u="sng"/>
          </a:p>
          <a:p>
            <a:endParaRPr lang="en-US" sz="2400"/>
          </a:p>
          <a:p>
            <a:endParaRPr lang="en-US" sz="2400"/>
          </a:p>
          <a:p>
            <a:pPr>
              <a:buFontTx/>
              <a:buAutoNum type="arabicPeriod"/>
            </a:pPr>
            <a:endParaRPr lang="en-US" sz="2400" u="sng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7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94853" y="254011"/>
            <a:ext cx="12489721" cy="1293028"/>
          </a:xfrm>
        </p:spPr>
        <p:txBody>
          <a:bodyPr/>
          <a:lstStyle/>
          <a:p>
            <a:r>
              <a:rPr lang="en-US" dirty="0"/>
              <a:t>No Matter What...The Amygdala is Involved...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10599" y="1529956"/>
            <a:ext cx="8724900" cy="5348287"/>
            <a:chOff x="141288" y="1274763"/>
            <a:chExt cx="8724900" cy="5348287"/>
          </a:xfrm>
        </p:grpSpPr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0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9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0" name="Oval 4"/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solidFill>
              <a:schemeClr val="bg1"/>
            </a:solidFill>
          </p:grpSpPr>
          <p:sp>
            <p:nvSpPr>
              <p:cNvPr id="106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6" idx="2"/>
              <a:endCxn id="27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" name="Straight Connector 43"/>
            <p:cNvCxnSpPr>
              <a:stCxn id="38" idx="2"/>
              <a:endCxn id="26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24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  <a:endCxn id="23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  <a:endCxn id="17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18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21" idx="6"/>
              <a:endCxn id="29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2" idx="6"/>
              <a:endCxn id="30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7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9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4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0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1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5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6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7" name="TextBox 113"/>
            <p:cNvSpPr txBox="1">
              <a:spLocks noChangeArrowheads="1"/>
            </p:cNvSpPr>
            <p:nvPr/>
          </p:nvSpPr>
          <p:spPr bwMode="auto">
            <a:xfrm>
              <a:off x="7772400" y="5791200"/>
              <a:ext cx="10937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Anxious &amp; 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Depressive</a:t>
              </a:r>
            </a:p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Behaviors</a:t>
              </a:r>
            </a:p>
          </p:txBody>
        </p:sp>
        <p:sp>
          <p:nvSpPr>
            <p:cNvPr id="78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9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0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1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2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3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>
              <a:stCxn id="89" idx="6"/>
              <a:endCxn id="94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/>
            <p:cNvCxnSpPr>
              <a:stCxn id="101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5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c 118"/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590404" y="578730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56" name="Lightning Bolt 155"/>
          <p:cNvSpPr/>
          <p:nvPr/>
        </p:nvSpPr>
        <p:spPr>
          <a:xfrm rot="11079733">
            <a:off x="3237969" y="5781934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&quot;No&quot; Symbol 158"/>
          <p:cNvSpPr/>
          <p:nvPr/>
        </p:nvSpPr>
        <p:spPr>
          <a:xfrm>
            <a:off x="3264553" y="4788185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Lightning Bolt 148"/>
          <p:cNvSpPr/>
          <p:nvPr/>
        </p:nvSpPr>
        <p:spPr>
          <a:xfrm rot="20404176">
            <a:off x="5528217" y="3403096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&quot;No&quot; Symbol 166"/>
          <p:cNvSpPr/>
          <p:nvPr/>
        </p:nvSpPr>
        <p:spPr>
          <a:xfrm>
            <a:off x="4490834" y="3324430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8" name="Lightning Bolt 167"/>
          <p:cNvSpPr/>
          <p:nvPr/>
        </p:nvSpPr>
        <p:spPr>
          <a:xfrm rot="6719150">
            <a:off x="4819373" y="3193990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&quot;No&quot; Symbol 168"/>
          <p:cNvSpPr/>
          <p:nvPr/>
        </p:nvSpPr>
        <p:spPr>
          <a:xfrm>
            <a:off x="5929767" y="3104687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0" name="Lightning Bolt 169"/>
          <p:cNvSpPr/>
          <p:nvPr/>
        </p:nvSpPr>
        <p:spPr>
          <a:xfrm rot="4364712">
            <a:off x="7987890" y="3300312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Lightning Bolt 170"/>
          <p:cNvSpPr/>
          <p:nvPr/>
        </p:nvSpPr>
        <p:spPr>
          <a:xfrm rot="20068823">
            <a:off x="7917128" y="3676916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&quot;No&quot; Symbol 171"/>
          <p:cNvSpPr/>
          <p:nvPr/>
        </p:nvSpPr>
        <p:spPr>
          <a:xfrm>
            <a:off x="8249821" y="3491971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3" name="&quot;No&quot; Symbol 172"/>
          <p:cNvSpPr/>
          <p:nvPr/>
        </p:nvSpPr>
        <p:spPr>
          <a:xfrm>
            <a:off x="9573323" y="3494820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" name="&quot;No&quot; Symbol 173"/>
          <p:cNvSpPr/>
          <p:nvPr/>
        </p:nvSpPr>
        <p:spPr>
          <a:xfrm>
            <a:off x="9614714" y="5066411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9355355" y="5702126"/>
            <a:ext cx="1158949" cy="1157314"/>
          </a:xfrm>
          <a:prstGeom prst="smileyFac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159" grpId="0" animBg="1"/>
      <p:bldP spid="149" grpId="0" animBg="1"/>
      <p:bldP spid="149" grpId="1" animBg="1"/>
      <p:bldP spid="167" grpId="0" animBg="1"/>
      <p:bldP spid="168" grpId="0" animBg="1"/>
      <p:bldP spid="168" grpId="1" animBg="1"/>
      <p:bldP spid="169" grpId="0" animBg="1"/>
      <p:bldP spid="170" grpId="0" animBg="1"/>
      <p:bldP spid="170" grpId="1" animBg="1"/>
      <p:bldP spid="171" grpId="0" animBg="1"/>
      <p:bldP spid="171" grpId="1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4032</TotalTime>
  <Words>3123</Words>
  <Application>Microsoft Office PowerPoint</Application>
  <PresentationFormat>Custom</PresentationFormat>
  <Paragraphs>587</Paragraphs>
  <Slides>87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Vapor Trail</vt:lpstr>
      <vt:lpstr>From Boo to Boo Hoo:</vt:lpstr>
      <vt:lpstr>Contemplating a Fear/Anxiety Gradient...</vt:lpstr>
      <vt:lpstr>Considerations Regarding Fear Circuitry...</vt:lpstr>
      <vt:lpstr>Considerations Regarding Fear Circuitry...</vt:lpstr>
      <vt:lpstr>Considerations Regarding Fear Circuitry...</vt:lpstr>
      <vt:lpstr>No Matter What...The Amygdala is Involved...</vt:lpstr>
      <vt:lpstr>No Matter What...The Amygdala is Involved...</vt:lpstr>
      <vt:lpstr>No Matter What...The Amygdala is Involved...</vt:lpstr>
      <vt:lpstr>No Matter What...The Amygdala is Involved...</vt:lpstr>
      <vt:lpstr>No Matter What...The Amygdala is Involved...</vt:lpstr>
      <vt:lpstr>A Brief Recap...</vt:lpstr>
      <vt:lpstr>The Answer is...Maybe...</vt:lpstr>
      <vt:lpstr>A Brief Introduction to Endocannabinoids...</vt:lpstr>
      <vt:lpstr>Where Might The Endocannabinoids be Working in The Fear Circuit?</vt:lpstr>
      <vt:lpstr>So...An abundance of Cb1 Receptors are present in the Anterior BNST...</vt:lpstr>
      <vt:lpstr>Stereotaxic Surgery...</vt:lpstr>
      <vt:lpstr>The Fear Paradigm...</vt:lpstr>
      <vt:lpstr>The Fear Paradigm...</vt:lpstr>
      <vt:lpstr>The Fear Paradigm...</vt:lpstr>
      <vt:lpstr>PowerPoint Presentation</vt:lpstr>
      <vt:lpstr>So...Blocking CB1 receptors in the BNST Shifts behavior to a Phasic Fear Response...</vt:lpstr>
      <vt:lpstr>Stereotaxic Surgery...</vt:lpstr>
      <vt:lpstr>A Brief Description of Optogenetics...</vt:lpstr>
      <vt:lpstr>PowerPoint Presentation</vt:lpstr>
      <vt:lpstr>A Brief Description of Electrophysiology...</vt:lpstr>
      <vt:lpstr>A brief explanation…</vt:lpstr>
      <vt:lpstr>PowerPoint Presentation</vt:lpstr>
      <vt:lpstr>So...Cb1 Receptors inhibit signal generation to the BNST from Both GABAergic CeA &amp; Glutamatergic BA Cells...</vt:lpstr>
      <vt:lpstr>Glutamatergic Cells from BA Projections possess Cb1 Receptors</vt:lpstr>
      <vt:lpstr>Glutamatergic, but not gabaergic Cells from CeA Projections possess Cb1 Receptors</vt:lpstr>
      <vt:lpstr>Intra-BNST Stimulation further shows GABAergic and Glutamatergic neurons Contain Cb1 Receptors</vt:lpstr>
      <vt:lpstr>So...Cb1 Receptors are located on projecting BA &amp; Cea presynaptic terminals...</vt:lpstr>
      <vt:lpstr>A Simple Explanation of Stop-CB1 and  cb1-flx mice</vt:lpstr>
      <vt:lpstr>Aav-Cre rescues Cb1 expression &amp; Activity in Stop-Cb1 Mice</vt:lpstr>
      <vt:lpstr>Aav-Cre rescues Cb1-induced fear response</vt:lpstr>
      <vt:lpstr>Blockade of Receptors rescued by Aav-Cre reintroduces phasic fear response</vt:lpstr>
      <vt:lpstr>Aav-Cre induces phasic fear response in Cb1-flx mice</vt:lpstr>
      <vt:lpstr>So...Cb1 Receptors are essential for the transition to prolonged fear responses</vt:lpstr>
      <vt:lpstr>Rescue of Stop-Cb1 in Glutamatergic and Gabaergic cells partially reinstates prolonged fear responses</vt:lpstr>
      <vt:lpstr>So...both connections from the BA and CeA contribute to the transition of the fear state</vt:lpstr>
      <vt:lpstr>PowerPoint Presentation</vt:lpstr>
      <vt:lpstr>PowerPoint Presentation</vt:lpstr>
      <vt:lpstr>PowerPoint Presentation</vt:lpstr>
      <vt:lpstr>So…</vt:lpstr>
      <vt:lpstr>How about Orexin?</vt:lpstr>
      <vt:lpstr>A brief introduction to Orexin…</vt:lpstr>
      <vt:lpstr>A brief introduction to Orexin…</vt:lpstr>
      <vt:lpstr>A brief introduction to Orexin…</vt:lpstr>
      <vt:lpstr>A brief introduction to Orexin…</vt:lpstr>
      <vt:lpstr>A brief introduction to Orexin…</vt:lpstr>
      <vt:lpstr>A very brief introduction to Glutamate…</vt:lpstr>
      <vt:lpstr>Orx-A Depolarizes BNST Neurons</vt:lpstr>
      <vt:lpstr>Stereotaxic Surgery</vt:lpstr>
      <vt:lpstr>Elevated Plus Maze</vt:lpstr>
      <vt:lpstr>Orx-A in the BNST increases anxious behaviors on the EPM</vt:lpstr>
      <vt:lpstr>Social Interaction (SI) Test</vt:lpstr>
      <vt:lpstr>Social Interaction (SI) Test</vt:lpstr>
      <vt:lpstr>Orx-A in the BNST decreases SI time compared to vehicle</vt:lpstr>
      <vt:lpstr>Orx-A in the septum does not decrease SI Time</vt:lpstr>
      <vt:lpstr>Glutamate Receptors, alone, do not explain Orx-A-Induced decrease in SI Time</vt:lpstr>
      <vt:lpstr>Glutamate Activation with Orx-A contribute to SI Time Decrease</vt:lpstr>
      <vt:lpstr>If We consider our Circuit…</vt:lpstr>
      <vt:lpstr>Alternatively…</vt:lpstr>
      <vt:lpstr>Or Even…</vt:lpstr>
      <vt:lpstr>No matter what….</vt:lpstr>
      <vt:lpstr>Maybe orexin again?</vt:lpstr>
      <vt:lpstr>A little more information on endocannabinoids...</vt:lpstr>
      <vt:lpstr>A little more information on endocannabinoids...</vt:lpstr>
      <vt:lpstr>A little more information on endocannabinoids...</vt:lpstr>
      <vt:lpstr>Stereotaxic Surgery</vt:lpstr>
      <vt:lpstr>Hot-Plate Test</vt:lpstr>
      <vt:lpstr>Orx1 receptors in the vlPAG produce analgesic responses</vt:lpstr>
      <vt:lpstr>Restraint Stress</vt:lpstr>
      <vt:lpstr>Restraint Stress-Induced Analgesia (SIA) increases the number of active Orexin Neurons in the LH</vt:lpstr>
      <vt:lpstr>Restraint SIA increases plasma Orexin and corticosterone levels</vt:lpstr>
      <vt:lpstr>Orx1 receptors are important for Restraint SIA</vt:lpstr>
      <vt:lpstr>Cb1 receptors are important for Restraint SIA</vt:lpstr>
      <vt:lpstr>Orx1 receptors in the vlPAG are important for Restraint SIA</vt:lpstr>
      <vt:lpstr>Cb1 receptors in the vlPAG are important for Restraint SIA</vt:lpstr>
      <vt:lpstr>Cb1 receptors in the vlPAG are important for Restraint SIA</vt:lpstr>
      <vt:lpstr>So...</vt:lpstr>
      <vt:lpstr>Perhaps...</vt:lpstr>
      <vt:lpstr>If We consider our Circuit…</vt:lpstr>
      <vt:lpstr>PowerPoint Presentation</vt:lpstr>
      <vt:lpstr>Things to Consider...</vt:lpstr>
      <vt:lpstr>Take Home Messages or Things to Think about</vt:lpstr>
      <vt:lpstr>References</vt:lpstr>
    </vt:vector>
  </TitlesOfParts>
  <Company>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Boo to Boo Hoo:</dc:title>
  <dc:creator>Yaeger, Jazmine DakotaWard</dc:creator>
  <cp:lastModifiedBy>Cliff H Summers</cp:lastModifiedBy>
  <cp:revision>136</cp:revision>
  <dcterms:created xsi:type="dcterms:W3CDTF">2018-01-20T20:01:06Z</dcterms:created>
  <dcterms:modified xsi:type="dcterms:W3CDTF">2018-01-26T19:11:42Z</dcterms:modified>
</cp:coreProperties>
</file>